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52" r:id="rId1"/>
  </p:sldMasterIdLst>
  <p:sldIdLst>
    <p:sldId id="256" r:id="rId2"/>
    <p:sldId id="257" r:id="rId3"/>
    <p:sldId id="305" r:id="rId4"/>
    <p:sldId id="259" r:id="rId5"/>
    <p:sldId id="260" r:id="rId6"/>
    <p:sldId id="261" r:id="rId7"/>
    <p:sldId id="262" r:id="rId8"/>
    <p:sldId id="263" r:id="rId9"/>
    <p:sldId id="264" r:id="rId10"/>
    <p:sldId id="292" r:id="rId11"/>
    <p:sldId id="265" r:id="rId12"/>
    <p:sldId id="266" r:id="rId13"/>
    <p:sldId id="267" r:id="rId14"/>
    <p:sldId id="268" r:id="rId15"/>
    <p:sldId id="269" r:id="rId16"/>
    <p:sldId id="270" r:id="rId17"/>
    <p:sldId id="29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279" r:id="rId27"/>
    <p:sldId id="306" r:id="rId28"/>
    <p:sldId id="288" r:id="rId29"/>
    <p:sldId id="280" r:id="rId30"/>
    <p:sldId id="281" r:id="rId31"/>
    <p:sldId id="287" r:id="rId32"/>
    <p:sldId id="283" r:id="rId33"/>
    <p:sldId id="284" r:id="rId34"/>
    <p:sldId id="291" r:id="rId35"/>
    <p:sldId id="293" r:id="rId36"/>
    <p:sldId id="294" r:id="rId37"/>
    <p:sldId id="289" r:id="rId38"/>
    <p:sldId id="285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286" r:id="rId47"/>
    <p:sldId id="307" r:id="rId48"/>
    <p:sldId id="302" r:id="rId49"/>
    <p:sldId id="303" r:id="rId50"/>
    <p:sldId id="3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07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11/16/12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BA4D359D-7645-D843-B17A-2F79F2726727}" type="datetimeFigureOut">
              <a:rPr lang="en-US" smtClean="0"/>
              <a:t>11/16/12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E2BD99BF-0F09-1744-9581-59FE4D14FA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 smtClean="0"/>
              <a:t>Собираем </a:t>
            </a:r>
            <a:r>
              <a:rPr lang="en-US" sz="5400" dirty="0" smtClean="0"/>
              <a:t>WEB </a:t>
            </a:r>
            <a:r>
              <a:rPr lang="ru-RU" sz="5400" dirty="0" smtClean="0"/>
              <a:t>карту     ООПТ РФ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694760"/>
            <a:ext cx="6858000" cy="914400"/>
          </a:xfrm>
        </p:spPr>
        <p:txBody>
          <a:bodyPr>
            <a:noAutofit/>
          </a:bodyPr>
          <a:lstStyle/>
          <a:p>
            <a:r>
              <a:rPr lang="ru-RU" b="1" dirty="0" smtClean="0">
                <a:solidFill>
                  <a:schemeClr val="accent1"/>
                </a:solidFill>
                <a:latin typeface="Calibri"/>
                <a:cs typeface="Calibri"/>
              </a:rPr>
              <a:t>Из доступных источников</a:t>
            </a:r>
            <a:endParaRPr lang="en-US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62040" y="5718690"/>
            <a:ext cx="68580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 smtClean="0"/>
              <a:t>Лебедев НИКОЛАЙ</a:t>
            </a:r>
          </a:p>
          <a:p>
            <a:pPr algn="r"/>
            <a:r>
              <a:rPr lang="ru-RU" sz="2400" dirty="0" err="1" smtClean="0"/>
              <a:t>ГИСпроект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48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ИНСТРУМЕНТАРИЙ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37706"/>
            <a:ext cx="87014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ХРАНИЛИЩЕ И ФОРМАТЫ ДАННЫХ</a:t>
            </a:r>
            <a:r>
              <a:rPr lang="ru-RU" sz="3200" b="1" dirty="0" smtClean="0">
                <a:solidFill>
                  <a:srgbClr val="303030"/>
                </a:solidFill>
                <a:latin typeface="+mj-lt"/>
                <a:cs typeface="Calibri"/>
              </a:rPr>
              <a:t>: </a:t>
            </a:r>
          </a:p>
          <a:p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Растровые данные –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GeoTiff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в файловом каталоге</a:t>
            </a:r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Векторные данные – База данных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PostgreSQL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(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PostGIS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)</a:t>
            </a:r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212" y="2888774"/>
            <a:ext cx="870149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ИНСТРУМЕНТЫ</a:t>
            </a:r>
            <a:r>
              <a:rPr lang="ru-RU" sz="3200" b="1" dirty="0" smtClean="0">
                <a:solidFill>
                  <a:srgbClr val="303030"/>
                </a:solidFill>
                <a:latin typeface="+mj-lt"/>
                <a:cs typeface="Calibri"/>
              </a:rPr>
              <a:t>: </a:t>
            </a:r>
          </a:p>
          <a:p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Конвертирование форматов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GDAL/OGR 1.9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Импортер 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OSM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Imposm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2.4</a:t>
            </a:r>
            <a:endParaRPr lang="ru-RU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Рендеринг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Mapnik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2.1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Тайловый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сервер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1.4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Веб-</a:t>
            </a:r>
            <a:r>
              <a:rPr lang="ru-RU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фреймворк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Leaflet 0.3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Настольная ГИС –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QuantumGIS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1.8</a:t>
            </a:r>
            <a:endParaRPr lang="ru-RU" sz="2400" b="1" dirty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4" y="6201447"/>
            <a:ext cx="83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latin typeface="Calibri"/>
                <a:cs typeface="Calibri"/>
              </a:rPr>
              <a:t>Для выполнения действий семинара необходимо предварительно установить перечисленное ПО</a:t>
            </a:r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6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ИСХОДНЫЕ ДАННЫЕ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5269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GTOPO30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-</a:t>
            </a:r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растровые данные ЦМР</a:t>
            </a:r>
            <a:r>
              <a:rPr lang="ru-RU" sz="3200" b="1" dirty="0" smtClean="0">
                <a:solidFill>
                  <a:srgbClr val="303030"/>
                </a:solidFill>
                <a:latin typeface="+mj-lt"/>
                <a:cs typeface="Calibri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48" y="1494966"/>
            <a:ext cx="4998659" cy="3861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213" y="1678798"/>
            <a:ext cx="37028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Охват: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весь мир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Разрешение: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30 </a:t>
            </a:r>
            <a:r>
              <a:rPr lang="ru-RU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арксекунд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в пикселе (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~1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км)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Вертикальное разрешение: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1м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Формат данных: 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HDR</a:t>
            </a:r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endParaRPr lang="ru-RU" sz="24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Набор данных можно скачать частями по 40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x50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градусов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4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Сшиваем в единое покрытие командой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gdal_merge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939613"/>
            <a:ext cx="83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gdal_merge.py</a:t>
            </a:r>
            <a:r>
              <a:rPr lang="en-US" sz="2000" i="1" dirty="0" smtClean="0">
                <a:latin typeface="Calibri"/>
                <a:cs typeface="Calibri"/>
              </a:rPr>
              <a:t> -o </a:t>
            </a:r>
            <a:r>
              <a:rPr lang="en-US" sz="2000" i="1" dirty="0" err="1" smtClean="0">
                <a:latin typeface="Calibri"/>
                <a:cs typeface="Calibri"/>
              </a:rPr>
              <a:t>gtopo_merged.tif</a:t>
            </a:r>
            <a:r>
              <a:rPr lang="en-US" sz="2000" i="1" dirty="0" smtClean="0">
                <a:latin typeface="Calibri"/>
                <a:cs typeface="Calibri"/>
              </a:rPr>
              <a:t> E020N90.DEM E060N90.DEM E100N90.DEM E140N90.DEM</a:t>
            </a:r>
            <a:endParaRPr lang="en-US" sz="2000" i="1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2430000"/>
            <a:ext cx="5582145" cy="38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5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Обрезаем по границам РФ и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перепроецируем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в коническую проекцию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gdalwarp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s_srs</a:t>
            </a:r>
            <a:r>
              <a:rPr lang="en-US" sz="2000" i="1" dirty="0" smtClean="0">
                <a:latin typeface="Calibri"/>
                <a:cs typeface="Calibri"/>
              </a:rPr>
              <a:t> EPSG:4326 -</a:t>
            </a:r>
            <a:r>
              <a:rPr lang="en-US" sz="2000" i="1" dirty="0" err="1" smtClean="0">
                <a:latin typeface="Calibri"/>
                <a:cs typeface="Calibri"/>
              </a:rPr>
              <a:t>t_srs</a:t>
            </a:r>
            <a:r>
              <a:rPr lang="en-US" sz="2000" i="1" dirty="0" smtClean="0">
                <a:latin typeface="Calibri"/>
                <a:cs typeface="Calibri"/>
              </a:rPr>
              <a:t> EPSG:102012 -</a:t>
            </a:r>
            <a:r>
              <a:rPr lang="en-US" sz="2000" i="1" dirty="0" err="1" smtClean="0">
                <a:latin typeface="Calibri"/>
                <a:cs typeface="Calibri"/>
              </a:rPr>
              <a:t>srcnodata</a:t>
            </a:r>
            <a:r>
              <a:rPr lang="en-US" sz="2000" i="1" dirty="0" smtClean="0">
                <a:latin typeface="Calibri"/>
                <a:cs typeface="Calibri"/>
              </a:rPr>
              <a:t> -9999 -</a:t>
            </a:r>
            <a:r>
              <a:rPr lang="en-US" sz="2000" i="1" dirty="0" err="1" smtClean="0">
                <a:latin typeface="Calibri"/>
                <a:cs typeface="Calibri"/>
              </a:rPr>
              <a:t>dstnodata</a:t>
            </a:r>
            <a:r>
              <a:rPr lang="en-US" sz="2000" i="1" dirty="0" smtClean="0">
                <a:latin typeface="Calibri"/>
                <a:cs typeface="Calibri"/>
              </a:rPr>
              <a:t> -9999 -r </a:t>
            </a:r>
            <a:r>
              <a:rPr lang="en-US" sz="2000" i="1" dirty="0" err="1" smtClean="0">
                <a:latin typeface="Calibri"/>
                <a:cs typeface="Calibri"/>
              </a:rPr>
              <a:t>lanczos</a:t>
            </a:r>
            <a:r>
              <a:rPr lang="en-US" sz="2000" i="1" dirty="0" smtClean="0">
                <a:latin typeface="Calibri"/>
                <a:cs typeface="Calibri"/>
              </a:rPr>
              <a:t> -of </a:t>
            </a:r>
            <a:r>
              <a:rPr lang="en-US" sz="2000" i="1" dirty="0" err="1" smtClean="0">
                <a:latin typeface="Calibri"/>
                <a:cs typeface="Calibri"/>
              </a:rPr>
              <a:t>GTiff</a:t>
            </a:r>
            <a:r>
              <a:rPr lang="en-US" sz="2000" i="1" dirty="0" smtClean="0">
                <a:latin typeface="Calibri"/>
                <a:cs typeface="Calibri"/>
              </a:rPr>
              <a:t> -co TILED=YES -overwrite -cutline $</a:t>
            </a:r>
            <a:r>
              <a:rPr lang="en-US" sz="2000" i="1" dirty="0" err="1" smtClean="0">
                <a:latin typeface="Calibri"/>
                <a:cs typeface="Calibri"/>
              </a:rPr>
              <a:t>adm_dir</a:t>
            </a:r>
            <a:r>
              <a:rPr lang="en-US" sz="2000" i="1" dirty="0" smtClean="0">
                <a:latin typeface="Calibri"/>
                <a:cs typeface="Calibri"/>
              </a:rPr>
              <a:t>/adm2_country.shp </a:t>
            </a:r>
            <a:r>
              <a:rPr lang="en-US" sz="2000" i="1" dirty="0" err="1" smtClean="0">
                <a:latin typeface="Calibri"/>
                <a:cs typeface="Calibri"/>
              </a:rPr>
              <a:t>gtopo_merged.tif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gtopo_conic.tif</a:t>
            </a:r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3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Обрезаем по границам РФ и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перепроецируем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в коническую проекцию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gdalwarp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s_srs</a:t>
            </a:r>
            <a:r>
              <a:rPr lang="en-US" sz="2000" i="1" dirty="0" smtClean="0">
                <a:latin typeface="Calibri"/>
                <a:cs typeface="Calibri"/>
              </a:rPr>
              <a:t> EPSG:4326 -</a:t>
            </a:r>
            <a:r>
              <a:rPr lang="en-US" sz="2000" i="1" dirty="0" err="1" smtClean="0">
                <a:latin typeface="Calibri"/>
                <a:cs typeface="Calibri"/>
              </a:rPr>
              <a:t>t_srs</a:t>
            </a:r>
            <a:r>
              <a:rPr lang="en-US" sz="2000" i="1" dirty="0" smtClean="0">
                <a:latin typeface="Calibri"/>
                <a:cs typeface="Calibri"/>
              </a:rPr>
              <a:t> EPSG:102012 -</a:t>
            </a:r>
            <a:r>
              <a:rPr lang="en-US" sz="2000" i="1" dirty="0" err="1" smtClean="0">
                <a:latin typeface="Calibri"/>
                <a:cs typeface="Calibri"/>
              </a:rPr>
              <a:t>srcnodata</a:t>
            </a:r>
            <a:r>
              <a:rPr lang="en-US" sz="2000" i="1" dirty="0" smtClean="0">
                <a:latin typeface="Calibri"/>
                <a:cs typeface="Calibri"/>
              </a:rPr>
              <a:t> -9999 -</a:t>
            </a:r>
            <a:r>
              <a:rPr lang="en-US" sz="2000" i="1" dirty="0" err="1" smtClean="0">
                <a:latin typeface="Calibri"/>
                <a:cs typeface="Calibri"/>
              </a:rPr>
              <a:t>dstnodata</a:t>
            </a:r>
            <a:r>
              <a:rPr lang="en-US" sz="2000" i="1" dirty="0" smtClean="0">
                <a:latin typeface="Calibri"/>
                <a:cs typeface="Calibri"/>
              </a:rPr>
              <a:t> -9999 -r </a:t>
            </a:r>
            <a:r>
              <a:rPr lang="en-US" sz="2000" i="1" dirty="0" err="1" smtClean="0">
                <a:latin typeface="Calibri"/>
                <a:cs typeface="Calibri"/>
              </a:rPr>
              <a:t>lanczos</a:t>
            </a:r>
            <a:r>
              <a:rPr lang="en-US" sz="2000" i="1" dirty="0" smtClean="0">
                <a:latin typeface="Calibri"/>
                <a:cs typeface="Calibri"/>
              </a:rPr>
              <a:t> -of </a:t>
            </a:r>
            <a:r>
              <a:rPr lang="en-US" sz="2000" i="1" dirty="0" err="1" smtClean="0">
                <a:latin typeface="Calibri"/>
                <a:cs typeface="Calibri"/>
              </a:rPr>
              <a:t>GTiff</a:t>
            </a:r>
            <a:r>
              <a:rPr lang="en-US" sz="2000" i="1" dirty="0" smtClean="0">
                <a:latin typeface="Calibri"/>
                <a:cs typeface="Calibri"/>
              </a:rPr>
              <a:t> -co TILED=YES -overwrite -cutline $</a:t>
            </a:r>
            <a:r>
              <a:rPr lang="en-US" sz="2000" i="1" dirty="0" err="1" smtClean="0">
                <a:latin typeface="Calibri"/>
                <a:cs typeface="Calibri"/>
              </a:rPr>
              <a:t>adm_dir</a:t>
            </a:r>
            <a:r>
              <a:rPr lang="en-US" sz="2000" i="1" dirty="0" smtClean="0">
                <a:latin typeface="Calibri"/>
                <a:cs typeface="Calibri"/>
              </a:rPr>
              <a:t>/adm2_country.shp </a:t>
            </a:r>
            <a:r>
              <a:rPr lang="en-US" sz="2000" i="1" dirty="0" err="1" smtClean="0">
                <a:latin typeface="Calibri"/>
                <a:cs typeface="Calibri"/>
              </a:rPr>
              <a:t>gtopo_merged.tif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gtopo_conic.tif</a:t>
            </a:r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214" y="6201447"/>
            <a:ext cx="83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Calibri"/>
                <a:cs typeface="Calibri"/>
              </a:rPr>
              <a:t>&lt;102012&gt; +</a:t>
            </a:r>
            <a:r>
              <a:rPr lang="cs-CZ" i="1" dirty="0" err="1" smtClean="0">
                <a:latin typeface="Calibri"/>
                <a:cs typeface="Calibri"/>
              </a:rPr>
              <a:t>proj</a:t>
            </a:r>
            <a:r>
              <a:rPr lang="cs-CZ" i="1" dirty="0" smtClean="0">
                <a:latin typeface="Calibri"/>
                <a:cs typeface="Calibri"/>
              </a:rPr>
              <a:t>=</a:t>
            </a:r>
            <a:r>
              <a:rPr lang="cs-CZ" i="1" dirty="0" err="1" smtClean="0">
                <a:latin typeface="Calibri"/>
                <a:cs typeface="Calibri"/>
              </a:rPr>
              <a:t>lcc</a:t>
            </a:r>
            <a:r>
              <a:rPr lang="cs-CZ" i="1" dirty="0" smtClean="0">
                <a:latin typeface="Calibri"/>
                <a:cs typeface="Calibri"/>
              </a:rPr>
              <a:t> +lat_1=30 +lat_2=62 +lat_0=0 +lon_0=105 +x_0=0 +y_0=0 +</a:t>
            </a:r>
            <a:r>
              <a:rPr lang="cs-CZ" i="1" dirty="0" err="1" smtClean="0">
                <a:latin typeface="Calibri"/>
                <a:cs typeface="Calibri"/>
              </a:rPr>
              <a:t>ellps</a:t>
            </a:r>
            <a:r>
              <a:rPr lang="cs-CZ" i="1" dirty="0" smtClean="0">
                <a:latin typeface="Calibri"/>
                <a:cs typeface="Calibri"/>
              </a:rPr>
              <a:t>=WGS84 +datum=WGS84 +</a:t>
            </a:r>
            <a:r>
              <a:rPr lang="cs-CZ" i="1" dirty="0" err="1" smtClean="0">
                <a:latin typeface="Calibri"/>
                <a:cs typeface="Calibri"/>
              </a:rPr>
              <a:t>units</a:t>
            </a:r>
            <a:r>
              <a:rPr lang="cs-CZ" i="1" dirty="0" smtClean="0">
                <a:latin typeface="Calibri"/>
                <a:cs typeface="Calibri"/>
              </a:rPr>
              <a:t>=m +</a:t>
            </a:r>
            <a:r>
              <a:rPr lang="cs-CZ" i="1" dirty="0" err="1" smtClean="0">
                <a:latin typeface="Calibri"/>
                <a:cs typeface="Calibri"/>
              </a:rPr>
              <a:t>no_defs</a:t>
            </a:r>
            <a:r>
              <a:rPr lang="cs-CZ" i="1" dirty="0" smtClean="0">
                <a:latin typeface="Calibri"/>
                <a:cs typeface="Calibri"/>
              </a:rPr>
              <a:t> &lt;&gt;</a:t>
            </a:r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4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Обрезаем по границам РФ и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перепроецируем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в коническую проекцию Чукотку отдельно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gdalwarp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s_srs</a:t>
            </a:r>
            <a:r>
              <a:rPr lang="en-US" sz="2000" i="1" dirty="0" smtClean="0">
                <a:latin typeface="Calibri"/>
                <a:cs typeface="Calibri"/>
              </a:rPr>
              <a:t> EPSG:4326 -</a:t>
            </a:r>
            <a:r>
              <a:rPr lang="en-US" sz="2000" i="1" dirty="0" err="1" smtClean="0">
                <a:latin typeface="Calibri"/>
                <a:cs typeface="Calibri"/>
              </a:rPr>
              <a:t>t_srs</a:t>
            </a:r>
            <a:r>
              <a:rPr lang="en-US" sz="2000" i="1" dirty="0" smtClean="0">
                <a:latin typeface="Calibri"/>
                <a:cs typeface="Calibri"/>
              </a:rPr>
              <a:t> EPSG:102012 -</a:t>
            </a:r>
            <a:r>
              <a:rPr lang="en-US" sz="2000" i="1" dirty="0" err="1" smtClean="0">
                <a:latin typeface="Calibri"/>
                <a:cs typeface="Calibri"/>
              </a:rPr>
              <a:t>srcnodata</a:t>
            </a:r>
            <a:r>
              <a:rPr lang="en-US" sz="2000" i="1" dirty="0" smtClean="0">
                <a:latin typeface="Calibri"/>
                <a:cs typeface="Calibri"/>
              </a:rPr>
              <a:t> -9999 -</a:t>
            </a:r>
            <a:r>
              <a:rPr lang="en-US" sz="2000" i="1" dirty="0" err="1" smtClean="0">
                <a:latin typeface="Calibri"/>
                <a:cs typeface="Calibri"/>
              </a:rPr>
              <a:t>dstnodata</a:t>
            </a:r>
            <a:r>
              <a:rPr lang="en-US" sz="2000" i="1" dirty="0" smtClean="0">
                <a:latin typeface="Calibri"/>
                <a:cs typeface="Calibri"/>
              </a:rPr>
              <a:t> -9999 -r </a:t>
            </a:r>
            <a:r>
              <a:rPr lang="en-US" sz="2000" i="1" dirty="0" err="1" smtClean="0">
                <a:latin typeface="Calibri"/>
                <a:cs typeface="Calibri"/>
              </a:rPr>
              <a:t>lanczos</a:t>
            </a:r>
            <a:r>
              <a:rPr lang="en-US" sz="2000" i="1" dirty="0" smtClean="0">
                <a:latin typeface="Calibri"/>
                <a:cs typeface="Calibri"/>
              </a:rPr>
              <a:t> -of </a:t>
            </a:r>
            <a:r>
              <a:rPr lang="en-US" sz="2000" i="1" dirty="0" err="1" smtClean="0">
                <a:latin typeface="Calibri"/>
                <a:cs typeface="Calibri"/>
              </a:rPr>
              <a:t>GTiff</a:t>
            </a:r>
            <a:r>
              <a:rPr lang="en-US" sz="2000" i="1" dirty="0" smtClean="0">
                <a:latin typeface="Calibri"/>
                <a:cs typeface="Calibri"/>
              </a:rPr>
              <a:t> -co TILED=YES -overwrite -cutline $</a:t>
            </a:r>
            <a:r>
              <a:rPr lang="en-US" sz="2000" i="1" dirty="0" err="1" smtClean="0">
                <a:latin typeface="Calibri"/>
                <a:cs typeface="Calibri"/>
              </a:rPr>
              <a:t>adm_dir</a:t>
            </a:r>
            <a:r>
              <a:rPr lang="en-US" sz="2000" i="1" dirty="0" smtClean="0">
                <a:latin typeface="Calibri"/>
                <a:cs typeface="Calibri"/>
              </a:rPr>
              <a:t>/adm2_country.shp W180N90.DEM </a:t>
            </a:r>
            <a:r>
              <a:rPr lang="en-US" sz="2000" i="1" dirty="0" err="1" smtClean="0">
                <a:latin typeface="Calibri"/>
                <a:cs typeface="Calibri"/>
              </a:rPr>
              <a:t>chuk_conic.tif</a:t>
            </a:r>
            <a:endParaRPr lang="en-US" sz="2000" i="1" dirty="0" smtClean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4" y="6201447"/>
            <a:ext cx="83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i="1" dirty="0" smtClean="0">
                <a:latin typeface="Calibri"/>
                <a:cs typeface="Calibri"/>
              </a:rPr>
              <a:t>&lt;102012&gt; +</a:t>
            </a:r>
            <a:r>
              <a:rPr lang="cs-CZ" i="1" dirty="0" err="1" smtClean="0">
                <a:latin typeface="Calibri"/>
                <a:cs typeface="Calibri"/>
              </a:rPr>
              <a:t>proj</a:t>
            </a:r>
            <a:r>
              <a:rPr lang="cs-CZ" i="1" dirty="0" smtClean="0">
                <a:latin typeface="Calibri"/>
                <a:cs typeface="Calibri"/>
              </a:rPr>
              <a:t>=</a:t>
            </a:r>
            <a:r>
              <a:rPr lang="cs-CZ" i="1" dirty="0" err="1" smtClean="0">
                <a:latin typeface="Calibri"/>
                <a:cs typeface="Calibri"/>
              </a:rPr>
              <a:t>lcc</a:t>
            </a:r>
            <a:r>
              <a:rPr lang="cs-CZ" i="1" dirty="0" smtClean="0">
                <a:latin typeface="Calibri"/>
                <a:cs typeface="Calibri"/>
              </a:rPr>
              <a:t> +lat_1=30 +lat_2=62 +lat_0=0 +lon_0=105 +x_0=0 +y_0=0 +</a:t>
            </a:r>
            <a:r>
              <a:rPr lang="cs-CZ" i="1" dirty="0" err="1" smtClean="0">
                <a:latin typeface="Calibri"/>
                <a:cs typeface="Calibri"/>
              </a:rPr>
              <a:t>ellps</a:t>
            </a:r>
            <a:r>
              <a:rPr lang="cs-CZ" i="1" dirty="0" smtClean="0">
                <a:latin typeface="Calibri"/>
                <a:cs typeface="Calibri"/>
              </a:rPr>
              <a:t>=WGS84 +datum=WGS84 +</a:t>
            </a:r>
            <a:r>
              <a:rPr lang="cs-CZ" i="1" dirty="0" err="1" smtClean="0">
                <a:latin typeface="Calibri"/>
                <a:cs typeface="Calibri"/>
              </a:rPr>
              <a:t>units</a:t>
            </a:r>
            <a:r>
              <a:rPr lang="cs-CZ" i="1" dirty="0" smtClean="0">
                <a:latin typeface="Calibri"/>
                <a:cs typeface="Calibri"/>
              </a:rPr>
              <a:t>=m +</a:t>
            </a:r>
            <a:r>
              <a:rPr lang="cs-CZ" i="1" dirty="0" err="1" smtClean="0">
                <a:latin typeface="Calibri"/>
                <a:cs typeface="Calibri"/>
              </a:rPr>
              <a:t>no_defs</a:t>
            </a:r>
            <a:r>
              <a:rPr lang="cs-CZ" i="1" dirty="0" smtClean="0">
                <a:latin typeface="Calibri"/>
                <a:cs typeface="Calibri"/>
              </a:rPr>
              <a:t> &lt;&gt;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3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Присваиваем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RGB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значения цветов из цветовой палитры высотам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DEM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color-relief </a:t>
            </a:r>
            <a:r>
              <a:rPr lang="en-US" sz="2000" i="1" dirty="0" err="1" smtClean="0">
                <a:latin typeface="Calibri"/>
                <a:cs typeface="Calibri"/>
              </a:rPr>
              <a:t>gtopo_conic.tif</a:t>
            </a:r>
            <a:r>
              <a:rPr lang="en-US" sz="2000" i="1" dirty="0" smtClean="0">
                <a:latin typeface="Calibri"/>
                <a:cs typeface="Calibri"/>
              </a:rPr>
              <a:t> $</a:t>
            </a:r>
            <a:r>
              <a:rPr lang="en-US" sz="2000" i="1" dirty="0" err="1" smtClean="0">
                <a:latin typeface="Calibri"/>
                <a:cs typeface="Calibri"/>
              </a:rPr>
              <a:t>conf_dir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demramp.txt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gtopo_rgb.tif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color-relief </a:t>
            </a:r>
            <a:r>
              <a:rPr lang="en-US" sz="2000" i="1" dirty="0" err="1" smtClean="0">
                <a:latin typeface="Calibri"/>
                <a:cs typeface="Calibri"/>
              </a:rPr>
              <a:t>chuk_conic.tif</a:t>
            </a:r>
            <a:r>
              <a:rPr lang="en-US" sz="2000" i="1" dirty="0" smtClean="0">
                <a:latin typeface="Calibri"/>
                <a:cs typeface="Calibri"/>
              </a:rPr>
              <a:t> $</a:t>
            </a:r>
            <a:r>
              <a:rPr lang="en-US" sz="2000" i="1" dirty="0" err="1" smtClean="0">
                <a:latin typeface="Calibri"/>
                <a:cs typeface="Calibri"/>
              </a:rPr>
              <a:t>conf_dir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demramp.txt</a:t>
            </a:r>
            <a:r>
              <a:rPr lang="en-US" sz="2000" i="1" dirty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chuk_rgb.tif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6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Указываем NODATA для цвет</a:t>
            </a:r>
            <a:r>
              <a:rPr lang="ru-RU" sz="2400" b="1" dirty="0">
                <a:solidFill>
                  <a:srgbClr val="303030"/>
                </a:solidFill>
                <a:latin typeface="Calibri"/>
                <a:cs typeface="Calibri"/>
              </a:rPr>
              <a:t>а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0 0 0 (обеспечиваем прозрачность фона)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gdal_translate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a_nodata</a:t>
            </a:r>
            <a:r>
              <a:rPr lang="en-US" sz="2000" i="1" dirty="0" smtClean="0">
                <a:latin typeface="Calibri"/>
                <a:cs typeface="Calibri"/>
              </a:rPr>
              <a:t> "0 0 0" </a:t>
            </a:r>
            <a:r>
              <a:rPr lang="en-US" sz="2000" i="1" dirty="0" err="1" smtClean="0">
                <a:latin typeface="Calibri"/>
                <a:cs typeface="Calibri"/>
              </a:rPr>
              <a:t>gtopo_rgb.tif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gtopo_color.tif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gdal_translate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a_nodata</a:t>
            </a:r>
            <a:r>
              <a:rPr lang="en-US" sz="2000" i="1" dirty="0" smtClean="0">
                <a:latin typeface="Calibri"/>
                <a:cs typeface="Calibri"/>
              </a:rPr>
              <a:t> "0 0 0” </a:t>
            </a:r>
            <a:r>
              <a:rPr lang="en-US" sz="2000" i="1" dirty="0" err="1" smtClean="0">
                <a:latin typeface="Calibri"/>
                <a:cs typeface="Calibri"/>
              </a:rPr>
              <a:t>chuk_rgb.tif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chuk_color.tif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Создаем отмывку рельефа по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DEM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hillshade</a:t>
            </a:r>
            <a:r>
              <a:rPr lang="en-US" sz="2000" i="1" dirty="0" smtClean="0">
                <a:latin typeface="Calibri"/>
                <a:cs typeface="Calibri"/>
              </a:rPr>
              <a:t> -of </a:t>
            </a:r>
            <a:r>
              <a:rPr lang="en-US" sz="2000" i="1" dirty="0" err="1" smtClean="0">
                <a:latin typeface="Calibri"/>
                <a:cs typeface="Calibri"/>
              </a:rPr>
              <a:t>GTiff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compute_edges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gtopo_conic.tif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gtopo_hs.tif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hillshade</a:t>
            </a:r>
            <a:r>
              <a:rPr lang="en-US" sz="2000" i="1" dirty="0" smtClean="0">
                <a:latin typeface="Calibri"/>
                <a:cs typeface="Calibri"/>
              </a:rPr>
              <a:t> -of </a:t>
            </a:r>
            <a:r>
              <a:rPr lang="en-US" sz="2000" i="1" dirty="0" err="1" smtClean="0">
                <a:latin typeface="Calibri"/>
                <a:cs typeface="Calibri"/>
              </a:rPr>
              <a:t>GTiff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compute_edges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chuk_conic.tif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chuk_hs.tif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Создаем и раскрашиваем отмывку уклонов по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DEM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010168"/>
            <a:ext cx="83683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slope </a:t>
            </a:r>
            <a:r>
              <a:rPr lang="en-US" sz="2000" i="1" dirty="0" err="1" smtClean="0">
                <a:latin typeface="Calibri"/>
                <a:cs typeface="Calibri"/>
              </a:rPr>
              <a:t>chuk_conic.tif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chuk_slope.tif</a:t>
            </a:r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slope </a:t>
            </a:r>
            <a:r>
              <a:rPr lang="en-US" sz="2000" i="1" dirty="0" err="1" smtClean="0">
                <a:latin typeface="Calibri"/>
                <a:cs typeface="Calibri"/>
              </a:rPr>
              <a:t>gtopo_conic.tif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gtopo_slope.tif</a:t>
            </a:r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color-relief </a:t>
            </a:r>
            <a:r>
              <a:rPr lang="en-US" sz="2000" i="1" dirty="0" err="1" smtClean="0">
                <a:latin typeface="Calibri"/>
                <a:cs typeface="Calibri"/>
              </a:rPr>
              <a:t>gtopo_slope.tif</a:t>
            </a:r>
            <a:r>
              <a:rPr lang="en-US" sz="2000" i="1" dirty="0" smtClean="0">
                <a:latin typeface="Calibri"/>
                <a:cs typeface="Calibri"/>
              </a:rPr>
              <a:t> $</a:t>
            </a:r>
            <a:r>
              <a:rPr lang="en-US" sz="2000" i="1" dirty="0" err="1" smtClean="0">
                <a:latin typeface="Calibri"/>
                <a:cs typeface="Calibri"/>
              </a:rPr>
              <a:t>conf_dir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sloperamp.txt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gtopo_scolor.tif</a:t>
            </a:r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gdaldem</a:t>
            </a:r>
            <a:r>
              <a:rPr lang="en-US" sz="2000" i="1" dirty="0" smtClean="0">
                <a:latin typeface="Calibri"/>
                <a:cs typeface="Calibri"/>
              </a:rPr>
              <a:t> color-relief </a:t>
            </a:r>
            <a:r>
              <a:rPr lang="en-US" sz="2000" i="1" dirty="0" err="1" smtClean="0">
                <a:latin typeface="Calibri"/>
                <a:cs typeface="Calibri"/>
              </a:rPr>
              <a:t>chuk_slope.tif</a:t>
            </a:r>
            <a:r>
              <a:rPr lang="en-US" sz="2000" i="1" dirty="0" smtClean="0">
                <a:latin typeface="Calibri"/>
                <a:cs typeface="Calibri"/>
              </a:rPr>
              <a:t> $</a:t>
            </a:r>
            <a:r>
              <a:rPr lang="en-US" sz="2000" i="1" dirty="0" err="1" smtClean="0">
                <a:latin typeface="Calibri"/>
                <a:cs typeface="Calibri"/>
              </a:rPr>
              <a:t>conf_dir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sloperamp.txt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chuk_scolor.tif</a:t>
            </a:r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1" y="2429290"/>
            <a:ext cx="5580877" cy="3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ТЕМА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ЗАДАЧА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  <a:p>
            <a:r>
              <a:rPr lang="ru-RU" sz="3200" b="1" dirty="0" smtClean="0">
                <a:solidFill>
                  <a:schemeClr val="tx2"/>
                </a:solidFill>
                <a:latin typeface="Calibri"/>
                <a:cs typeface="Calibri"/>
              </a:rPr>
              <a:t>Создать </a:t>
            </a:r>
            <a:r>
              <a:rPr lang="en-US" sz="3200" b="1" dirty="0" smtClean="0">
                <a:solidFill>
                  <a:schemeClr val="tx2"/>
                </a:solidFill>
                <a:latin typeface="Calibri"/>
                <a:cs typeface="Calibri"/>
              </a:rPr>
              <a:t>WEB </a:t>
            </a:r>
            <a:r>
              <a:rPr lang="ru-RU" sz="3200" b="1" dirty="0" smtClean="0">
                <a:solidFill>
                  <a:schemeClr val="tx2"/>
                </a:solidFill>
                <a:latin typeface="Calibri"/>
                <a:cs typeface="Calibri"/>
              </a:rPr>
              <a:t>карту </a:t>
            </a:r>
          </a:p>
          <a:p>
            <a:r>
              <a:rPr lang="ru-RU" sz="3200" b="1" dirty="0" smtClean="0">
                <a:solidFill>
                  <a:schemeClr val="tx2"/>
                </a:solidFill>
                <a:latin typeface="Calibri"/>
                <a:cs typeface="Calibri"/>
              </a:rPr>
              <a:t>особо охраняемых природных территорий РФ</a:t>
            </a:r>
            <a:endParaRPr lang="en-US" sz="32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2" y="2645900"/>
            <a:ext cx="87014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ДЕЙСТВИЯ: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Задать проекцию карты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Подобрать необходимые данные определить источники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Загрузить данные из открытых источников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Стилизовать данные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Опубликовать 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web-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сервис</a:t>
            </a:r>
          </a:p>
          <a:p>
            <a:pPr marL="34290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Создать 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web-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страницу для просмотра</a:t>
            </a:r>
          </a:p>
        </p:txBody>
      </p:sp>
    </p:spTree>
    <p:extLst>
      <p:ext uri="{BB962C8B-B14F-4D97-AF65-F5344CB8AC3E}">
        <p14:creationId xmlns:p14="http://schemas.microsoft.com/office/powerpoint/2010/main" val="160008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Все вместе в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QGIS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78" y="885150"/>
            <a:ext cx="8110565" cy="55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Все вместе в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QGIS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9" y="885150"/>
            <a:ext cx="8112354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ОБРАБОТКА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GTOPO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Ускоряем чтение данных на разных масштабах.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Добавляем уровни пирамиды (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overviews)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518164"/>
            <a:ext cx="836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gdaladdo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gtopo_color.tif</a:t>
            </a:r>
            <a:r>
              <a:rPr lang="en-US" sz="2000" i="1" dirty="0" smtClean="0">
                <a:latin typeface="Calibri"/>
                <a:cs typeface="Calibri"/>
              </a:rPr>
              <a:t> 2 4 8 16 32</a:t>
            </a: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gdaladdo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gtopo_hs.tif</a:t>
            </a:r>
            <a:r>
              <a:rPr lang="en-US" sz="2000" i="1" dirty="0" smtClean="0">
                <a:latin typeface="Calibri"/>
                <a:cs typeface="Calibri"/>
              </a:rPr>
              <a:t> 2 4 8 16 32</a:t>
            </a:r>
          </a:p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gdaladdo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gtopo_scolor.tif</a:t>
            </a:r>
            <a:r>
              <a:rPr lang="en-US" sz="2000" i="1" dirty="0" smtClean="0">
                <a:latin typeface="Calibri"/>
                <a:cs typeface="Calibri"/>
              </a:rPr>
              <a:t> 2 4 8 16 32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6" y="2092325"/>
            <a:ext cx="3422472" cy="38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ИСХОДНЫЕ ДАННЫЕ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NATURAL EARTH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–</a:t>
            </a:r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глобальные </a:t>
            </a:r>
            <a:r>
              <a:rPr lang="ru-RU" sz="3200" dirty="0" err="1" smtClean="0">
                <a:solidFill>
                  <a:srgbClr val="303030"/>
                </a:solidFill>
                <a:latin typeface="+mj-lt"/>
                <a:cs typeface="Calibri"/>
              </a:rPr>
              <a:t>генерализованные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наборы </a:t>
            </a:r>
            <a:r>
              <a:rPr lang="ru-RU" sz="3200" dirty="0" err="1" smtClean="0">
                <a:solidFill>
                  <a:srgbClr val="303030"/>
                </a:solidFill>
                <a:latin typeface="+mj-lt"/>
                <a:cs typeface="Calibri"/>
              </a:rPr>
              <a:t>геоданных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1678798"/>
            <a:ext cx="3702836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Масштабы: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1:10млн, 1:50млн, 1:110млн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Состав: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Физическая карта,</a:t>
            </a:r>
          </a:p>
          <a:p>
            <a:pPr lvl="0"/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Политическая карта,</a:t>
            </a:r>
          </a:p>
          <a:p>
            <a:pPr lvl="0"/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Растры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Формат данных: </a:t>
            </a:r>
            <a:r>
              <a:rPr lang="en-US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Shapefile</a:t>
            </a:r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Свободная лицензия</a:t>
            </a:r>
          </a:p>
          <a:p>
            <a:pPr lvl="0"/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Набор данных можно скачать целиком или послойно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65" y="1777575"/>
            <a:ext cx="5197120" cy="369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NATURAL EARTH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Импортируем данные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Natural Earth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 базу данных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PostGIS</a:t>
            </a:r>
            <a:endParaRPr lang="en-US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Обрезаем импортируемые данные границами РФ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221833"/>
            <a:ext cx="8368352" cy="501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/>
                <a:cs typeface="Calibri"/>
              </a:rPr>
              <a:t>#</a:t>
            </a:r>
            <a:r>
              <a:rPr lang="en-US" sz="1600" i="1" dirty="0" err="1" smtClean="0">
                <a:latin typeface="Calibri"/>
                <a:cs typeface="Calibri"/>
              </a:rPr>
              <a:t>Импортируем</a:t>
            </a:r>
            <a:r>
              <a:rPr lang="en-US" sz="1600" i="1" dirty="0">
                <a:latin typeface="Calibri"/>
                <a:cs typeface="Calibri"/>
              </a:rPr>
              <a:t> </a:t>
            </a:r>
            <a:r>
              <a:rPr lang="ru-RU" sz="1600" i="1" dirty="0" smtClean="0">
                <a:latin typeface="Calibri"/>
                <a:cs typeface="Calibri"/>
              </a:rPr>
              <a:t>урбанизированные территории</a:t>
            </a:r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ogr2ogr -</a:t>
            </a:r>
            <a:r>
              <a:rPr lang="en-US" sz="1600" i="1" dirty="0" err="1" smtClean="0">
                <a:latin typeface="Calibri"/>
                <a:cs typeface="Calibri"/>
              </a:rPr>
              <a:t>a_srs</a:t>
            </a:r>
            <a:r>
              <a:rPr lang="en-US" sz="1600" i="1" dirty="0" smtClean="0">
                <a:latin typeface="Calibri"/>
                <a:cs typeface="Calibri"/>
              </a:rPr>
              <a:t> EPSG:4326 -</a:t>
            </a:r>
            <a:r>
              <a:rPr lang="en-US" sz="1600" i="1" dirty="0" err="1" smtClean="0">
                <a:latin typeface="Calibri"/>
                <a:cs typeface="Calibri"/>
              </a:rPr>
              <a:t>wrapdateline</a:t>
            </a:r>
            <a:r>
              <a:rPr lang="en-US" sz="1600" i="1" dirty="0" smtClean="0">
                <a:latin typeface="Calibri"/>
                <a:cs typeface="Calibri"/>
              </a:rPr>
              <a:t> -</a:t>
            </a:r>
            <a:r>
              <a:rPr lang="en-US" sz="1600" i="1" dirty="0" err="1" smtClean="0">
                <a:latin typeface="Calibri"/>
                <a:cs typeface="Calibri"/>
              </a:rPr>
              <a:t>clipsrc</a:t>
            </a:r>
            <a:r>
              <a:rPr lang="en-US" sz="1600" i="1" dirty="0" smtClean="0">
                <a:latin typeface="Calibri"/>
                <a:cs typeface="Calibri"/>
              </a:rPr>
              <a:t> $</a:t>
            </a:r>
            <a:r>
              <a:rPr lang="en-US" sz="1600" i="1" dirty="0" err="1" smtClean="0">
                <a:latin typeface="Calibri"/>
                <a:cs typeface="Calibri"/>
              </a:rPr>
              <a:t>adm_dir</a:t>
            </a:r>
            <a:r>
              <a:rPr lang="en-US" sz="1600" i="1" dirty="0" smtClean="0">
                <a:latin typeface="Calibri"/>
                <a:cs typeface="Calibri"/>
              </a:rPr>
              <a:t>/adm2_country.shp -f "</a:t>
            </a:r>
            <a:r>
              <a:rPr lang="en-US" sz="1600" i="1" dirty="0" err="1" smtClean="0">
                <a:latin typeface="Calibri"/>
                <a:cs typeface="Calibri"/>
              </a:rPr>
              <a:t>PostgreSQL</a:t>
            </a:r>
            <a:r>
              <a:rPr lang="en-US" sz="1600" i="1" dirty="0" smtClean="0">
                <a:latin typeface="Calibri"/>
                <a:cs typeface="Calibri"/>
              </a:rPr>
              <a:t>" "$</a:t>
            </a:r>
            <a:r>
              <a:rPr lang="en-US" sz="1600" i="1" dirty="0" err="1" smtClean="0">
                <a:latin typeface="Calibri"/>
                <a:cs typeface="Calibri"/>
              </a:rPr>
              <a:t>dbsettings</a:t>
            </a:r>
            <a:r>
              <a:rPr lang="en-US" sz="1600" i="1" dirty="0" smtClean="0">
                <a:latin typeface="Calibri"/>
                <a:cs typeface="Calibri"/>
              </a:rPr>
              <a:t>" ne_10m_urban_areas.shp -</a:t>
            </a:r>
            <a:r>
              <a:rPr lang="en-US" sz="1600" i="1" dirty="0" err="1" smtClean="0">
                <a:latin typeface="Calibri"/>
                <a:cs typeface="Calibri"/>
              </a:rPr>
              <a:t>nln</a:t>
            </a:r>
            <a:r>
              <a:rPr lang="en-US" sz="1600" i="1" dirty="0" smtClean="0">
                <a:latin typeface="Calibri"/>
                <a:cs typeface="Calibri"/>
              </a:rPr>
              <a:t> "</a:t>
            </a:r>
            <a:r>
              <a:rPr lang="en-US" sz="1600" i="1" dirty="0" err="1" smtClean="0">
                <a:latin typeface="Calibri"/>
                <a:cs typeface="Calibri"/>
              </a:rPr>
              <a:t>ne.urban</a:t>
            </a:r>
            <a:r>
              <a:rPr lang="en-US" sz="1600" i="1" dirty="0" smtClean="0">
                <a:latin typeface="Calibri"/>
                <a:cs typeface="Calibri"/>
              </a:rPr>
              <a:t>" -</a:t>
            </a:r>
            <a:r>
              <a:rPr lang="en-US" sz="1600" i="1" dirty="0" err="1" smtClean="0">
                <a:latin typeface="Calibri"/>
                <a:cs typeface="Calibri"/>
              </a:rPr>
              <a:t>nlt</a:t>
            </a:r>
            <a:r>
              <a:rPr lang="en-US" sz="1600" i="1" dirty="0" smtClean="0">
                <a:latin typeface="Calibri"/>
                <a:cs typeface="Calibri"/>
              </a:rPr>
              <a:t> MULTIPOLYGON -overwrite -</a:t>
            </a:r>
            <a:r>
              <a:rPr lang="en-US" sz="1600" i="1" dirty="0" err="1" smtClean="0">
                <a:latin typeface="Calibri"/>
                <a:cs typeface="Calibri"/>
              </a:rPr>
              <a:t>lco</a:t>
            </a:r>
            <a:r>
              <a:rPr lang="en-US" sz="1600" i="1" dirty="0" smtClean="0">
                <a:latin typeface="Calibri"/>
                <a:cs typeface="Calibri"/>
              </a:rPr>
              <a:t> ENCODING=UTF-8</a:t>
            </a:r>
          </a:p>
          <a:p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#</a:t>
            </a:r>
            <a:r>
              <a:rPr lang="en-US" sz="1600" i="1" dirty="0" err="1" smtClean="0">
                <a:latin typeface="Calibri"/>
                <a:cs typeface="Calibri"/>
              </a:rPr>
              <a:t>Импортируем</a:t>
            </a:r>
            <a:r>
              <a:rPr lang="en-US" sz="1600" i="1" dirty="0" smtClean="0">
                <a:latin typeface="Calibri"/>
                <a:cs typeface="Calibri"/>
              </a:rPr>
              <a:t> </a:t>
            </a:r>
            <a:r>
              <a:rPr lang="en-US" sz="1600" i="1" dirty="0" err="1" smtClean="0">
                <a:latin typeface="Calibri"/>
                <a:cs typeface="Calibri"/>
              </a:rPr>
              <a:t>реки</a:t>
            </a:r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cd $</a:t>
            </a:r>
            <a:r>
              <a:rPr lang="en-US" sz="1600" i="1" dirty="0" err="1" smtClean="0">
                <a:latin typeface="Calibri"/>
                <a:cs typeface="Calibri"/>
              </a:rPr>
              <a:t>ne_dir</a:t>
            </a:r>
            <a:r>
              <a:rPr lang="en-US" sz="1600" i="1" dirty="0" smtClean="0">
                <a:latin typeface="Calibri"/>
                <a:cs typeface="Calibri"/>
              </a:rPr>
              <a:t>/10m_physical</a:t>
            </a:r>
          </a:p>
          <a:p>
            <a:r>
              <a:rPr lang="en-US" sz="1600" i="1" dirty="0" smtClean="0">
                <a:latin typeface="Calibri"/>
                <a:cs typeface="Calibri"/>
              </a:rPr>
              <a:t>ogr2ogr -</a:t>
            </a:r>
            <a:r>
              <a:rPr lang="en-US" sz="1600" i="1" dirty="0" err="1" smtClean="0">
                <a:latin typeface="Calibri"/>
                <a:cs typeface="Calibri"/>
              </a:rPr>
              <a:t>a_srs</a:t>
            </a:r>
            <a:r>
              <a:rPr lang="en-US" sz="1600" i="1" dirty="0" smtClean="0">
                <a:latin typeface="Calibri"/>
                <a:cs typeface="Calibri"/>
              </a:rPr>
              <a:t> EPSG:4326 -</a:t>
            </a:r>
            <a:r>
              <a:rPr lang="en-US" sz="1600" i="1" dirty="0" err="1" smtClean="0">
                <a:latin typeface="Calibri"/>
                <a:cs typeface="Calibri"/>
              </a:rPr>
              <a:t>wrapdateline</a:t>
            </a:r>
            <a:r>
              <a:rPr lang="en-US" sz="1600" i="1" dirty="0" smtClean="0">
                <a:latin typeface="Calibri"/>
                <a:cs typeface="Calibri"/>
              </a:rPr>
              <a:t> -</a:t>
            </a:r>
            <a:r>
              <a:rPr lang="en-US" sz="1600" i="1" dirty="0" err="1" smtClean="0">
                <a:latin typeface="Calibri"/>
                <a:cs typeface="Calibri"/>
              </a:rPr>
              <a:t>clipsrc</a:t>
            </a:r>
            <a:r>
              <a:rPr lang="en-US" sz="1600" i="1" dirty="0" smtClean="0">
                <a:latin typeface="Calibri"/>
                <a:cs typeface="Calibri"/>
              </a:rPr>
              <a:t> $</a:t>
            </a:r>
            <a:r>
              <a:rPr lang="en-US" sz="1600" i="1" dirty="0" err="1" smtClean="0">
                <a:latin typeface="Calibri"/>
                <a:cs typeface="Calibri"/>
              </a:rPr>
              <a:t>adm_dir</a:t>
            </a:r>
            <a:r>
              <a:rPr lang="en-US" sz="1600" i="1" dirty="0" smtClean="0">
                <a:latin typeface="Calibri"/>
                <a:cs typeface="Calibri"/>
              </a:rPr>
              <a:t>/adm2_country.shp -f "</a:t>
            </a:r>
            <a:r>
              <a:rPr lang="en-US" sz="1600" i="1" dirty="0" err="1" smtClean="0">
                <a:latin typeface="Calibri"/>
                <a:cs typeface="Calibri"/>
              </a:rPr>
              <a:t>PostgreSQL</a:t>
            </a:r>
            <a:r>
              <a:rPr lang="en-US" sz="1600" i="1" dirty="0" smtClean="0">
                <a:latin typeface="Calibri"/>
                <a:cs typeface="Calibri"/>
              </a:rPr>
              <a:t>" "$</a:t>
            </a:r>
            <a:r>
              <a:rPr lang="en-US" sz="1600" i="1" dirty="0" err="1" smtClean="0">
                <a:latin typeface="Calibri"/>
                <a:cs typeface="Calibri"/>
              </a:rPr>
              <a:t>dbsettings</a:t>
            </a:r>
            <a:r>
              <a:rPr lang="en-US" sz="1600" i="1" dirty="0" smtClean="0">
                <a:latin typeface="Calibri"/>
                <a:cs typeface="Calibri"/>
              </a:rPr>
              <a:t>" ne_10m_rivers_lake_centerlines_scale_rank.shp -</a:t>
            </a:r>
            <a:r>
              <a:rPr lang="en-US" sz="1600" i="1" dirty="0" err="1" smtClean="0">
                <a:latin typeface="Calibri"/>
                <a:cs typeface="Calibri"/>
              </a:rPr>
              <a:t>nln</a:t>
            </a:r>
            <a:r>
              <a:rPr lang="en-US" sz="1600" i="1" dirty="0" smtClean="0">
                <a:latin typeface="Calibri"/>
                <a:cs typeface="Calibri"/>
              </a:rPr>
              <a:t> "</a:t>
            </a:r>
            <a:r>
              <a:rPr lang="en-US" sz="1600" i="1" dirty="0" err="1" smtClean="0">
                <a:latin typeface="Calibri"/>
                <a:cs typeface="Calibri"/>
              </a:rPr>
              <a:t>ne.rivers</a:t>
            </a:r>
            <a:r>
              <a:rPr lang="en-US" sz="1600" i="1" dirty="0" smtClean="0">
                <a:latin typeface="Calibri"/>
                <a:cs typeface="Calibri"/>
              </a:rPr>
              <a:t>" -</a:t>
            </a:r>
            <a:r>
              <a:rPr lang="en-US" sz="1600" i="1" dirty="0" err="1" smtClean="0">
                <a:latin typeface="Calibri"/>
                <a:cs typeface="Calibri"/>
              </a:rPr>
              <a:t>nlt</a:t>
            </a:r>
            <a:r>
              <a:rPr lang="en-US" sz="1600" i="1" dirty="0" smtClean="0">
                <a:latin typeface="Calibri"/>
                <a:cs typeface="Calibri"/>
              </a:rPr>
              <a:t> MULTILINESTRING -overwrite -</a:t>
            </a:r>
            <a:r>
              <a:rPr lang="en-US" sz="1600" i="1" dirty="0" err="1" smtClean="0">
                <a:latin typeface="Calibri"/>
                <a:cs typeface="Calibri"/>
              </a:rPr>
              <a:t>lco</a:t>
            </a:r>
            <a:r>
              <a:rPr lang="en-US" sz="1600" i="1" dirty="0" smtClean="0">
                <a:latin typeface="Calibri"/>
                <a:cs typeface="Calibri"/>
              </a:rPr>
              <a:t> ENCODING=UTF-8</a:t>
            </a:r>
          </a:p>
          <a:p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#</a:t>
            </a:r>
            <a:r>
              <a:rPr lang="en-US" sz="1600" i="1" dirty="0" err="1" smtClean="0">
                <a:latin typeface="Calibri"/>
                <a:cs typeface="Calibri"/>
              </a:rPr>
              <a:t>Импортируем</a:t>
            </a:r>
            <a:r>
              <a:rPr lang="en-US" sz="1600" i="1" dirty="0" smtClean="0">
                <a:latin typeface="Calibri"/>
                <a:cs typeface="Calibri"/>
              </a:rPr>
              <a:t> </a:t>
            </a:r>
            <a:r>
              <a:rPr lang="en-US" sz="1600" i="1" dirty="0" err="1" smtClean="0">
                <a:latin typeface="Calibri"/>
                <a:cs typeface="Calibri"/>
              </a:rPr>
              <a:t>ледники</a:t>
            </a:r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ogr2ogr -</a:t>
            </a:r>
            <a:r>
              <a:rPr lang="en-US" sz="1600" i="1" dirty="0" err="1" smtClean="0">
                <a:latin typeface="Calibri"/>
                <a:cs typeface="Calibri"/>
              </a:rPr>
              <a:t>a_srs</a:t>
            </a:r>
            <a:r>
              <a:rPr lang="en-US" sz="1600" i="1" dirty="0" smtClean="0">
                <a:latin typeface="Calibri"/>
                <a:cs typeface="Calibri"/>
              </a:rPr>
              <a:t> EPSG:4326 -</a:t>
            </a:r>
            <a:r>
              <a:rPr lang="en-US" sz="1600" i="1" dirty="0" err="1" smtClean="0">
                <a:latin typeface="Calibri"/>
                <a:cs typeface="Calibri"/>
              </a:rPr>
              <a:t>wrapdateline</a:t>
            </a:r>
            <a:r>
              <a:rPr lang="en-US" sz="1600" i="1" dirty="0" smtClean="0">
                <a:latin typeface="Calibri"/>
                <a:cs typeface="Calibri"/>
              </a:rPr>
              <a:t> -</a:t>
            </a:r>
            <a:r>
              <a:rPr lang="en-US" sz="1600" i="1" dirty="0" err="1" smtClean="0">
                <a:latin typeface="Calibri"/>
                <a:cs typeface="Calibri"/>
              </a:rPr>
              <a:t>clipsrc</a:t>
            </a:r>
            <a:r>
              <a:rPr lang="en-US" sz="1600" i="1" dirty="0" smtClean="0">
                <a:latin typeface="Calibri"/>
                <a:cs typeface="Calibri"/>
              </a:rPr>
              <a:t> $</a:t>
            </a:r>
            <a:r>
              <a:rPr lang="en-US" sz="1600" i="1" dirty="0" err="1" smtClean="0">
                <a:latin typeface="Calibri"/>
                <a:cs typeface="Calibri"/>
              </a:rPr>
              <a:t>adm_dir</a:t>
            </a:r>
            <a:r>
              <a:rPr lang="en-US" sz="1600" i="1" dirty="0" smtClean="0">
                <a:latin typeface="Calibri"/>
                <a:cs typeface="Calibri"/>
              </a:rPr>
              <a:t>/adm2_country.shp -f "</a:t>
            </a:r>
            <a:r>
              <a:rPr lang="en-US" sz="1600" i="1" dirty="0" err="1" smtClean="0">
                <a:latin typeface="Calibri"/>
                <a:cs typeface="Calibri"/>
              </a:rPr>
              <a:t>PostgreSQL</a:t>
            </a:r>
            <a:r>
              <a:rPr lang="en-US" sz="1600" i="1" dirty="0" smtClean="0">
                <a:latin typeface="Calibri"/>
                <a:cs typeface="Calibri"/>
              </a:rPr>
              <a:t>" "$</a:t>
            </a:r>
            <a:r>
              <a:rPr lang="en-US" sz="1600" i="1" dirty="0" err="1" smtClean="0">
                <a:latin typeface="Calibri"/>
                <a:cs typeface="Calibri"/>
              </a:rPr>
              <a:t>dbsettings</a:t>
            </a:r>
            <a:r>
              <a:rPr lang="en-US" sz="1600" i="1" dirty="0" smtClean="0">
                <a:latin typeface="Calibri"/>
                <a:cs typeface="Calibri"/>
              </a:rPr>
              <a:t>" ne_10m_glaciated_areas.shp -</a:t>
            </a:r>
            <a:r>
              <a:rPr lang="en-US" sz="1600" i="1" dirty="0" err="1" smtClean="0">
                <a:latin typeface="Calibri"/>
                <a:cs typeface="Calibri"/>
              </a:rPr>
              <a:t>nln</a:t>
            </a:r>
            <a:r>
              <a:rPr lang="en-US" sz="1600" i="1" dirty="0" smtClean="0">
                <a:latin typeface="Calibri"/>
                <a:cs typeface="Calibri"/>
              </a:rPr>
              <a:t> "</a:t>
            </a:r>
            <a:r>
              <a:rPr lang="en-US" sz="1600" i="1" dirty="0" err="1" smtClean="0">
                <a:latin typeface="Calibri"/>
                <a:cs typeface="Calibri"/>
              </a:rPr>
              <a:t>ne.glaciers</a:t>
            </a:r>
            <a:r>
              <a:rPr lang="en-US" sz="1600" i="1" dirty="0" smtClean="0">
                <a:latin typeface="Calibri"/>
                <a:cs typeface="Calibri"/>
              </a:rPr>
              <a:t>" -</a:t>
            </a:r>
            <a:r>
              <a:rPr lang="en-US" sz="1600" i="1" dirty="0" err="1" smtClean="0">
                <a:latin typeface="Calibri"/>
                <a:cs typeface="Calibri"/>
              </a:rPr>
              <a:t>nlt</a:t>
            </a:r>
            <a:r>
              <a:rPr lang="en-US" sz="1600" i="1" dirty="0" smtClean="0">
                <a:latin typeface="Calibri"/>
                <a:cs typeface="Calibri"/>
              </a:rPr>
              <a:t> MULTIPOLYGON -overwrite -</a:t>
            </a:r>
            <a:r>
              <a:rPr lang="en-US" sz="1600" i="1" dirty="0" err="1" smtClean="0">
                <a:latin typeface="Calibri"/>
                <a:cs typeface="Calibri"/>
              </a:rPr>
              <a:t>lco</a:t>
            </a:r>
            <a:r>
              <a:rPr lang="en-US" sz="1600" i="1" dirty="0" smtClean="0">
                <a:latin typeface="Calibri"/>
                <a:cs typeface="Calibri"/>
              </a:rPr>
              <a:t> ENCODING=UTF-8</a:t>
            </a:r>
          </a:p>
          <a:p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#</a:t>
            </a:r>
            <a:r>
              <a:rPr lang="en-US" sz="1600" i="1" dirty="0" err="1" smtClean="0">
                <a:latin typeface="Calibri"/>
                <a:cs typeface="Calibri"/>
              </a:rPr>
              <a:t>Импортируем</a:t>
            </a:r>
            <a:r>
              <a:rPr lang="en-US" sz="1600" i="1" dirty="0" smtClean="0">
                <a:latin typeface="Calibri"/>
                <a:cs typeface="Calibri"/>
              </a:rPr>
              <a:t> </a:t>
            </a:r>
            <a:r>
              <a:rPr lang="en-US" sz="1600" i="1" dirty="0" err="1" smtClean="0">
                <a:latin typeface="Calibri"/>
                <a:cs typeface="Calibri"/>
              </a:rPr>
              <a:t>озера</a:t>
            </a:r>
            <a:endParaRPr lang="en-US" sz="1600" i="1" dirty="0" smtClean="0">
              <a:latin typeface="Calibri"/>
              <a:cs typeface="Calibri"/>
            </a:endParaRPr>
          </a:p>
          <a:p>
            <a:r>
              <a:rPr lang="en-US" sz="1600" i="1" dirty="0" smtClean="0">
                <a:latin typeface="Calibri"/>
                <a:cs typeface="Calibri"/>
              </a:rPr>
              <a:t>ogr2ogr -</a:t>
            </a:r>
            <a:r>
              <a:rPr lang="en-US" sz="1600" i="1" dirty="0" err="1" smtClean="0">
                <a:latin typeface="Calibri"/>
                <a:cs typeface="Calibri"/>
              </a:rPr>
              <a:t>a_srs</a:t>
            </a:r>
            <a:r>
              <a:rPr lang="en-US" sz="1600" i="1" dirty="0" smtClean="0">
                <a:latin typeface="Calibri"/>
                <a:cs typeface="Calibri"/>
              </a:rPr>
              <a:t> EPSG:4326 -</a:t>
            </a:r>
            <a:r>
              <a:rPr lang="en-US" sz="1600" i="1" dirty="0" err="1" smtClean="0">
                <a:latin typeface="Calibri"/>
                <a:cs typeface="Calibri"/>
              </a:rPr>
              <a:t>wrapdateline</a:t>
            </a:r>
            <a:r>
              <a:rPr lang="en-US" sz="1600" i="1" dirty="0" smtClean="0">
                <a:latin typeface="Calibri"/>
                <a:cs typeface="Calibri"/>
              </a:rPr>
              <a:t> -</a:t>
            </a:r>
            <a:r>
              <a:rPr lang="en-US" sz="1600" i="1" dirty="0" err="1" smtClean="0">
                <a:latin typeface="Calibri"/>
                <a:cs typeface="Calibri"/>
              </a:rPr>
              <a:t>clipsrc</a:t>
            </a:r>
            <a:r>
              <a:rPr lang="en-US" sz="1600" i="1" dirty="0" smtClean="0">
                <a:latin typeface="Calibri"/>
                <a:cs typeface="Calibri"/>
              </a:rPr>
              <a:t> $</a:t>
            </a:r>
            <a:r>
              <a:rPr lang="en-US" sz="1600" i="1" dirty="0" err="1" smtClean="0">
                <a:latin typeface="Calibri"/>
                <a:cs typeface="Calibri"/>
              </a:rPr>
              <a:t>adm_dir</a:t>
            </a:r>
            <a:r>
              <a:rPr lang="en-US" sz="1600" i="1" dirty="0" smtClean="0">
                <a:latin typeface="Calibri"/>
                <a:cs typeface="Calibri"/>
              </a:rPr>
              <a:t>/adm2_country.shp -f "</a:t>
            </a:r>
            <a:r>
              <a:rPr lang="en-US" sz="1600" i="1" dirty="0" err="1" smtClean="0">
                <a:latin typeface="Calibri"/>
                <a:cs typeface="Calibri"/>
              </a:rPr>
              <a:t>PostgreSQL</a:t>
            </a:r>
            <a:r>
              <a:rPr lang="en-US" sz="1600" i="1" dirty="0" smtClean="0">
                <a:latin typeface="Calibri"/>
                <a:cs typeface="Calibri"/>
              </a:rPr>
              <a:t>" "$</a:t>
            </a:r>
            <a:r>
              <a:rPr lang="en-US" sz="1600" i="1" dirty="0" err="1" smtClean="0">
                <a:latin typeface="Calibri"/>
                <a:cs typeface="Calibri"/>
              </a:rPr>
              <a:t>dbsettings</a:t>
            </a:r>
            <a:r>
              <a:rPr lang="en-US" sz="1600" i="1" dirty="0" smtClean="0">
                <a:latin typeface="Calibri"/>
                <a:cs typeface="Calibri"/>
              </a:rPr>
              <a:t>" ne_10m_lakes.shp -</a:t>
            </a:r>
            <a:r>
              <a:rPr lang="en-US" sz="1600" i="1" dirty="0" err="1" smtClean="0">
                <a:latin typeface="Calibri"/>
                <a:cs typeface="Calibri"/>
              </a:rPr>
              <a:t>nln</a:t>
            </a:r>
            <a:r>
              <a:rPr lang="en-US" sz="1600" i="1" dirty="0" smtClean="0">
                <a:latin typeface="Calibri"/>
                <a:cs typeface="Calibri"/>
              </a:rPr>
              <a:t> "</a:t>
            </a:r>
            <a:r>
              <a:rPr lang="en-US" sz="1600" i="1" dirty="0" err="1" smtClean="0">
                <a:latin typeface="Calibri"/>
                <a:cs typeface="Calibri"/>
              </a:rPr>
              <a:t>ne.lakes</a:t>
            </a:r>
            <a:r>
              <a:rPr lang="en-US" sz="1600" i="1" dirty="0" smtClean="0">
                <a:latin typeface="Calibri"/>
                <a:cs typeface="Calibri"/>
              </a:rPr>
              <a:t>" -</a:t>
            </a:r>
            <a:r>
              <a:rPr lang="en-US" sz="1600" i="1" dirty="0" err="1" smtClean="0">
                <a:latin typeface="Calibri"/>
                <a:cs typeface="Calibri"/>
              </a:rPr>
              <a:t>nlt</a:t>
            </a:r>
            <a:r>
              <a:rPr lang="en-US" sz="1600" i="1" dirty="0" smtClean="0">
                <a:latin typeface="Calibri"/>
                <a:cs typeface="Calibri"/>
              </a:rPr>
              <a:t> MULTIPOLYGON -overwrite -</a:t>
            </a:r>
            <a:r>
              <a:rPr lang="en-US" sz="1600" i="1" dirty="0" err="1" smtClean="0">
                <a:latin typeface="Calibri"/>
                <a:cs typeface="Calibri"/>
              </a:rPr>
              <a:t>lco</a:t>
            </a:r>
            <a:r>
              <a:rPr lang="en-US" sz="1600" i="1" dirty="0" smtClean="0">
                <a:latin typeface="Calibri"/>
                <a:cs typeface="Calibri"/>
              </a:rPr>
              <a:t> ENCODING=UTF-8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229" y="6175158"/>
            <a:ext cx="7545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i="1" dirty="0" smtClean="0">
                <a:latin typeface="Calibri"/>
                <a:cs typeface="Calibri"/>
              </a:rPr>
              <a:t>На машине должны быть установлены библиотеки </a:t>
            </a:r>
            <a:r>
              <a:rPr lang="pl-PL" i="1" dirty="0" err="1" smtClean="0">
                <a:effectLst/>
                <a:latin typeface="Calibri"/>
                <a:cs typeface="Calibri"/>
              </a:rPr>
              <a:t>PostgreSQL</a:t>
            </a:r>
            <a:r>
              <a:rPr lang="ru-RU" i="1" dirty="0" smtClean="0">
                <a:effectLst/>
                <a:latin typeface="Calibri"/>
                <a:cs typeface="Calibri"/>
              </a:rPr>
              <a:t> + </a:t>
            </a:r>
            <a:r>
              <a:rPr lang="en-US" i="1" dirty="0" err="1" smtClean="0">
                <a:effectLst/>
                <a:latin typeface="Calibri"/>
                <a:cs typeface="Calibri"/>
              </a:rPr>
              <a:t>PostGIS</a:t>
            </a:r>
            <a:endParaRPr lang="pl-PL" i="1" dirty="0" smtClean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3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ИСХОДНЫЕ ДАННЫЕ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OPENSTREETMAP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– открытая карта мира, создаваемая независимым сообществом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1749353"/>
            <a:ext cx="37028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Состав: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неоднородный</a:t>
            </a:r>
          </a:p>
          <a:p>
            <a:pPr lvl="0"/>
            <a:endParaRPr lang="ru-RU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Формат данных: </a:t>
            </a:r>
            <a:r>
              <a:rPr lang="en-US" sz="2400" b="1" dirty="0" smtClean="0">
                <a:solidFill>
                  <a:schemeClr val="accent1"/>
                </a:solidFill>
                <a:latin typeface="Calibri"/>
                <a:cs typeface="Calibri"/>
              </a:rPr>
              <a:t>XML</a:t>
            </a:r>
            <a:endParaRPr lang="ru-RU" sz="2400" b="1" dirty="0">
              <a:solidFill>
                <a:schemeClr val="accent1"/>
              </a:solidFill>
              <a:latin typeface="Calibri"/>
              <a:cs typeface="Calibri"/>
            </a:endParaRPr>
          </a:p>
          <a:p>
            <a:pPr lvl="0"/>
            <a:endParaRPr lang="ru-RU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Свободная лицензия</a:t>
            </a:r>
          </a:p>
          <a:p>
            <a:pPr lvl="0"/>
            <a:endParaRPr lang="ru-RU" sz="2400" dirty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Набор данных можно скачать целиком (</a:t>
            </a:r>
            <a:r>
              <a:rPr lang="en-US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planet.osm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)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,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или вырезки по территориям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4" y="1749353"/>
            <a:ext cx="5464439" cy="39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OSM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err="1" smtClean="0">
                <a:solidFill>
                  <a:prstClr val="black"/>
                </a:solidFill>
                <a:latin typeface="Impact"/>
                <a:cs typeface="Calibri"/>
              </a:rPr>
              <a:t>Imposm</a:t>
            </a:r>
            <a:r>
              <a:rPr lang="ru-RU" sz="2800" b="1" dirty="0" smtClean="0">
                <a:solidFill>
                  <a:prstClr val="black"/>
                </a:solidFill>
                <a:latin typeface="Impact"/>
                <a:cs typeface="Calibri"/>
              </a:rPr>
              <a:t> – </a:t>
            </a:r>
            <a:r>
              <a:rPr lang="ru-RU" sz="2800" dirty="0" smtClean="0">
                <a:solidFill>
                  <a:prstClr val="black"/>
                </a:solidFill>
                <a:latin typeface="Impact"/>
                <a:cs typeface="Calibri"/>
              </a:rPr>
              <a:t>утилита для импорта данных </a:t>
            </a:r>
            <a:r>
              <a:rPr lang="en-US" sz="2800" dirty="0" err="1" smtClean="0">
                <a:solidFill>
                  <a:prstClr val="black"/>
                </a:solidFill>
                <a:latin typeface="Impact"/>
                <a:cs typeface="Calibri"/>
              </a:rPr>
              <a:t>OpenStreetMap</a:t>
            </a:r>
            <a:r>
              <a:rPr lang="en-US" sz="2800" dirty="0" smtClean="0">
                <a:solidFill>
                  <a:prstClr val="black"/>
                </a:solidFill>
                <a:latin typeface="Impact"/>
                <a:cs typeface="Calibri"/>
              </a:rPr>
              <a:t> </a:t>
            </a:r>
            <a:r>
              <a:rPr lang="ru-RU" sz="2800" dirty="0" smtClean="0">
                <a:solidFill>
                  <a:prstClr val="black"/>
                </a:solidFill>
                <a:latin typeface="Impact"/>
                <a:cs typeface="Calibri"/>
              </a:rPr>
              <a:t>в базу данных </a:t>
            </a:r>
            <a:r>
              <a:rPr lang="en-US" sz="2800" dirty="0" err="1" smtClean="0">
                <a:solidFill>
                  <a:prstClr val="black"/>
                </a:solidFill>
                <a:latin typeface="Impact"/>
                <a:cs typeface="Calibri"/>
              </a:rPr>
              <a:t>PostGIS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080723"/>
            <a:ext cx="25931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 smtClean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 smtClean="0">
                <a:latin typeface="Calibri"/>
                <a:cs typeface="Calibri"/>
              </a:rPr>
              <a:t>Библиотека на </a:t>
            </a:r>
            <a:r>
              <a:rPr lang="en-US" sz="2000" dirty="0" smtClean="0">
                <a:latin typeface="Calibri"/>
                <a:cs typeface="Calibri"/>
              </a:rPr>
              <a:t>python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 smtClean="0">
                <a:latin typeface="Calibri"/>
                <a:cs typeface="Calibri"/>
              </a:rPr>
              <a:t>Многопоточный импорт из </a:t>
            </a:r>
            <a:r>
              <a:rPr lang="en-US" sz="2000" dirty="0" smtClean="0">
                <a:latin typeface="Calibri"/>
                <a:cs typeface="Calibri"/>
              </a:rPr>
              <a:t>OSM XML </a:t>
            </a:r>
            <a:r>
              <a:rPr lang="ru-RU" sz="2000" dirty="0" smtClean="0">
                <a:latin typeface="Calibri"/>
                <a:cs typeface="Calibri"/>
              </a:rPr>
              <a:t>и </a:t>
            </a:r>
            <a:r>
              <a:rPr lang="en-US" sz="2000" dirty="0" smtClean="0">
                <a:latin typeface="Calibri"/>
                <a:cs typeface="Calibri"/>
              </a:rPr>
              <a:t>PBF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 smtClean="0">
                <a:latin typeface="Calibri"/>
                <a:cs typeface="Calibri"/>
              </a:rPr>
              <a:t>Гибкая настройка </a:t>
            </a:r>
            <a:r>
              <a:rPr lang="ru-RU" sz="2000" dirty="0" err="1" smtClean="0">
                <a:latin typeface="Calibri"/>
                <a:cs typeface="Calibri"/>
              </a:rPr>
              <a:t>маппинга</a:t>
            </a:r>
            <a:r>
              <a:rPr lang="ru-RU" sz="2000" dirty="0" smtClean="0">
                <a:latin typeface="Calibri"/>
                <a:cs typeface="Calibri"/>
              </a:rPr>
              <a:t> тэгов</a:t>
            </a:r>
          </a:p>
          <a:p>
            <a:pPr marL="342900" indent="-342900">
              <a:buFont typeface="Arial"/>
              <a:buChar char="•"/>
            </a:pPr>
            <a:endParaRPr lang="ru-RU" sz="2000" dirty="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ru-RU" sz="2000" dirty="0" smtClean="0">
                <a:latin typeface="Calibri"/>
                <a:cs typeface="Calibri"/>
              </a:rPr>
              <a:t>Генерализация таблиц, </a:t>
            </a:r>
            <a:r>
              <a:rPr lang="ru-RU" sz="2000" dirty="0" err="1">
                <a:latin typeface="Calibri"/>
                <a:cs typeface="Calibri"/>
              </a:rPr>
              <a:t>о</a:t>
            </a:r>
            <a:r>
              <a:rPr lang="ru-RU" sz="2000" dirty="0" err="1" smtClean="0">
                <a:latin typeface="Calibri"/>
                <a:cs typeface="Calibri"/>
              </a:rPr>
              <a:t>бьединяющие</a:t>
            </a:r>
            <a:r>
              <a:rPr lang="ru-RU" sz="2000" dirty="0" smtClean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863" y="1353260"/>
            <a:ext cx="5566124" cy="46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OSM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91" y="1321149"/>
            <a:ext cx="5337852" cy="4938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Настройка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маппинга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тэгов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XML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 поля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PostgreSQL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.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Файл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i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mposm_mapping.py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9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ДАННЫХ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OSM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Импортируем данные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OpenStreetMap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 базу данных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PostGIS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утилитой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imposm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4" y="1814495"/>
            <a:ext cx="2821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 </a:t>
            </a:r>
            <a:r>
              <a:rPr lang="en-US" sz="2000" i="1" dirty="0" err="1" smtClean="0">
                <a:latin typeface="Calibri"/>
                <a:cs typeface="Calibri"/>
              </a:rPr>
              <a:t>imposm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-U </a:t>
            </a:r>
            <a:r>
              <a:rPr lang="en-US" sz="2000" i="1" dirty="0" err="1" smtClean="0">
                <a:latin typeface="Calibri"/>
                <a:cs typeface="Calibri"/>
              </a:rPr>
              <a:t>mydbuser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-d </a:t>
            </a:r>
            <a:r>
              <a:rPr lang="en-US" sz="2000" i="1" dirty="0" err="1" smtClean="0">
                <a:latin typeface="Calibri"/>
                <a:cs typeface="Calibri"/>
              </a:rPr>
              <a:t>ooptrf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-m $</a:t>
            </a:r>
            <a:r>
              <a:rPr lang="en-US" sz="2000" i="1" dirty="0" err="1" smtClean="0">
                <a:latin typeface="Calibri"/>
                <a:cs typeface="Calibri"/>
              </a:rPr>
              <a:t>conf_dir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imposm_mapping.py</a:t>
            </a:r>
            <a:r>
              <a:rPr lang="en-US" sz="2000" i="1" dirty="0" smtClean="0">
                <a:latin typeface="Calibri"/>
                <a:cs typeface="Calibri"/>
              </a:rPr>
              <a:t>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--read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--write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--optimize </a:t>
            </a:r>
            <a:endParaRPr lang="ru-RU" sz="2000" i="1" dirty="0" smtClean="0">
              <a:latin typeface="Calibri"/>
              <a:cs typeface="Calibri"/>
            </a:endParaRPr>
          </a:p>
          <a:p>
            <a:r>
              <a:rPr lang="en-US" sz="2000" i="1" dirty="0" err="1" smtClean="0">
                <a:latin typeface="Calibri"/>
                <a:cs typeface="Calibri"/>
              </a:rPr>
              <a:t>RU.osm.pbf</a:t>
            </a:r>
            <a:endParaRPr lang="en-US" sz="2000" i="1" dirty="0" smtClean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55" y="1304999"/>
            <a:ext cx="6036803" cy="41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ДАННЫЕ ПО ГРАНИЦАМ ООПТ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889149"/>
            <a:ext cx="2792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Формат данных:</a:t>
            </a:r>
            <a:r>
              <a:rPr lang="ru-RU" sz="2400" dirty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en-US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Shapefile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endParaRPr lang="ru-RU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Состав данных: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Федеральные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заказники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Национальные парки</a:t>
            </a: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Заповедники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9224" y="3005060"/>
            <a:ext cx="6678343" cy="317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000" i="1" dirty="0" smtClean="0">
              <a:latin typeface="Calibri"/>
              <a:cs typeface="Calibri"/>
            </a:endParaRPr>
          </a:p>
          <a:p>
            <a:endParaRPr lang="ru-RU" sz="2000" i="1" dirty="0" smtClean="0">
              <a:latin typeface="Calibri"/>
              <a:cs typeface="Calibri"/>
            </a:endParaRPr>
          </a:p>
          <a:p>
            <a:endParaRPr lang="ru-RU" sz="2000" i="1" dirty="0">
              <a:latin typeface="Calibri"/>
              <a:cs typeface="Calibri"/>
            </a:endParaRPr>
          </a:p>
          <a:p>
            <a:endParaRPr lang="ru-RU" sz="2000" i="1" dirty="0" smtClean="0">
              <a:latin typeface="Calibri"/>
              <a:cs typeface="Calibri"/>
            </a:endParaRPr>
          </a:p>
          <a:p>
            <a:endParaRPr lang="ru-RU" sz="2000" i="1" dirty="0">
              <a:latin typeface="Calibri"/>
              <a:cs typeface="Calibri"/>
            </a:endParaRPr>
          </a:p>
          <a:p>
            <a:endParaRPr lang="ru-RU" sz="2000" i="1" dirty="0" smtClean="0">
              <a:latin typeface="Calibri"/>
              <a:cs typeface="Calibri"/>
            </a:endParaRPr>
          </a:p>
          <a:p>
            <a:pPr algn="r"/>
            <a:r>
              <a:rPr lang="ru-RU" sz="1600" i="1" dirty="0" smtClean="0">
                <a:latin typeface="Calibri"/>
                <a:cs typeface="Calibri"/>
              </a:rPr>
              <a:t>Картографическая </a:t>
            </a:r>
            <a:r>
              <a:rPr lang="ru-RU" sz="1600" i="1" dirty="0">
                <a:latin typeface="Calibri"/>
                <a:cs typeface="Calibri"/>
              </a:rPr>
              <a:t>база данных по федеральным ООПТ России.</a:t>
            </a:r>
          </a:p>
          <a:p>
            <a:pPr algn="r"/>
            <a:r>
              <a:rPr lang="ru-RU" sz="1600" i="1" dirty="0">
                <a:latin typeface="Calibri"/>
                <a:cs typeface="Calibri"/>
              </a:rPr>
              <a:t>© Институт мировых ресурсов © Международный социально-экологический союз © Центр охраны дикой природы</a:t>
            </a:r>
          </a:p>
          <a:p>
            <a:pPr algn="r"/>
            <a:r>
              <a:rPr lang="ru-RU" sz="1600" i="1" dirty="0">
                <a:latin typeface="Calibri"/>
                <a:cs typeface="Calibri"/>
              </a:rPr>
              <a:t>© Прозрачный </a:t>
            </a:r>
            <a:r>
              <a:rPr lang="ru-RU" sz="1600" i="1" dirty="0" smtClean="0">
                <a:latin typeface="Calibri"/>
                <a:cs typeface="Calibri"/>
              </a:rPr>
              <a:t>мир</a:t>
            </a:r>
            <a:endParaRPr lang="en-US" sz="1600" i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43" y="532376"/>
            <a:ext cx="5731044" cy="44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3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МАТЕРИАЛЫ ПРОЕКТА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РЕПОЗИТОРИЙ 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Calibri"/>
              </a:rPr>
              <a:t>GITHUB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</a:t>
            </a:r>
            <a:endParaRPr lang="en-US" sz="3200" b="1" dirty="0">
              <a:solidFill>
                <a:schemeClr val="tx2"/>
              </a:solidFill>
              <a:latin typeface="+mj-lt"/>
              <a:cs typeface="Calibri"/>
            </a:endParaRPr>
          </a:p>
          <a:p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 </a:t>
            </a:r>
          </a:p>
          <a:p>
            <a:r>
              <a:rPr lang="en-US" sz="3200" b="1" dirty="0" smtClean="0">
                <a:solidFill>
                  <a:schemeClr val="tx2"/>
                </a:solidFill>
                <a:latin typeface="Calibri"/>
                <a:cs typeface="Calibri"/>
              </a:rPr>
              <a:t>http://</a:t>
            </a:r>
            <a:r>
              <a:rPr lang="en-US" sz="3200" b="1" dirty="0" err="1" smtClean="0">
                <a:solidFill>
                  <a:schemeClr val="tx2"/>
                </a:solidFill>
                <a:latin typeface="Calibri"/>
                <a:cs typeface="Calibri"/>
              </a:rPr>
              <a:t>github.com</a:t>
            </a:r>
            <a:r>
              <a:rPr lang="en-US" sz="3200" b="1" dirty="0" smtClean="0">
                <a:solidFill>
                  <a:schemeClr val="tx2"/>
                </a:solidFill>
                <a:latin typeface="Calibri"/>
                <a:cs typeface="Calibri"/>
              </a:rPr>
              <a:t>/</a:t>
            </a:r>
            <a:r>
              <a:rPr lang="en-US" sz="3200" b="1" dirty="0" err="1" smtClean="0">
                <a:solidFill>
                  <a:schemeClr val="tx2"/>
                </a:solidFill>
                <a:latin typeface="Calibri"/>
                <a:cs typeface="Calibri"/>
              </a:rPr>
              <a:t>nlebedev</a:t>
            </a:r>
            <a:r>
              <a:rPr lang="en-US" sz="3200" b="1" dirty="0" smtClean="0">
                <a:solidFill>
                  <a:schemeClr val="tx2"/>
                </a:solidFill>
                <a:latin typeface="Calibri"/>
                <a:cs typeface="Calibri"/>
              </a:rPr>
              <a:t>/</a:t>
            </a:r>
            <a:r>
              <a:rPr lang="en-US" sz="3200" b="1" dirty="0" err="1" smtClean="0">
                <a:solidFill>
                  <a:schemeClr val="tx2"/>
                </a:solidFill>
                <a:latin typeface="Calibri"/>
                <a:cs typeface="Calibri"/>
              </a:rPr>
              <a:t>ooptrf</a:t>
            </a:r>
            <a:endParaRPr lang="en-US" sz="32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281" y="6186735"/>
            <a:ext cx="8701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chemeClr val="tx2"/>
                </a:solidFill>
                <a:latin typeface="Calibri"/>
                <a:cs typeface="Calibri"/>
              </a:rPr>
              <a:t>Содержит все материалы семинара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21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ГРАНИЦ ООПТ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Импортируем данные границ ООПТ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 базу данных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PostGIS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235944"/>
            <a:ext cx="83683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#</a:t>
            </a:r>
            <a:r>
              <a:rPr lang="ru-RU" sz="2000" i="1" dirty="0" smtClean="0">
                <a:latin typeface="Calibri"/>
                <a:cs typeface="Calibri"/>
              </a:rPr>
              <a:t> </a:t>
            </a:r>
            <a:r>
              <a:rPr lang="en-US" sz="2000" i="1" dirty="0" err="1" smtClean="0">
                <a:latin typeface="Calibri"/>
                <a:cs typeface="Calibri"/>
              </a:rPr>
              <a:t>wget</a:t>
            </a:r>
            <a:r>
              <a:rPr lang="en-US" sz="2000" i="1" dirty="0" smtClean="0">
                <a:latin typeface="Calibri"/>
                <a:cs typeface="Calibri"/>
              </a:rPr>
              <a:t> http://</a:t>
            </a:r>
            <a:r>
              <a:rPr lang="en-US" sz="2000" i="1" dirty="0" err="1" smtClean="0">
                <a:latin typeface="Calibri"/>
                <a:cs typeface="Calibri"/>
              </a:rPr>
              <a:t>gis-lab.info</a:t>
            </a:r>
            <a:r>
              <a:rPr lang="en-US" sz="2000" i="1" dirty="0" smtClean="0">
                <a:latin typeface="Calibri"/>
                <a:cs typeface="Calibri"/>
              </a:rPr>
              <a:t>/data/</a:t>
            </a:r>
            <a:r>
              <a:rPr lang="en-US" sz="2000" i="1" dirty="0" err="1" smtClean="0">
                <a:latin typeface="Calibri"/>
                <a:cs typeface="Calibri"/>
              </a:rPr>
              <a:t>oopt</a:t>
            </a:r>
            <a:r>
              <a:rPr lang="en-US" sz="2000" i="1" dirty="0" smtClean="0">
                <a:latin typeface="Calibri"/>
                <a:cs typeface="Calibri"/>
              </a:rPr>
              <a:t>/pa_russia_utf8.7z</a:t>
            </a: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ogr2ogr -</a:t>
            </a:r>
            <a:r>
              <a:rPr lang="en-US" sz="2000" i="1" dirty="0" err="1" smtClean="0">
                <a:latin typeface="Calibri"/>
                <a:cs typeface="Calibri"/>
              </a:rPr>
              <a:t>a_srs</a:t>
            </a:r>
            <a:r>
              <a:rPr lang="en-US" sz="2000" i="1" dirty="0" smtClean="0">
                <a:latin typeface="Calibri"/>
                <a:cs typeface="Calibri"/>
              </a:rPr>
              <a:t> "+</a:t>
            </a:r>
            <a:r>
              <a:rPr lang="en-US" sz="2000" i="1" dirty="0" err="1" smtClean="0">
                <a:latin typeface="Calibri"/>
                <a:cs typeface="Calibri"/>
              </a:rPr>
              <a:t>proj</a:t>
            </a:r>
            <a:r>
              <a:rPr lang="en-US" sz="2000" i="1" dirty="0" smtClean="0">
                <a:latin typeface="Calibri"/>
                <a:cs typeface="Calibri"/>
              </a:rPr>
              <a:t>=</a:t>
            </a:r>
            <a:r>
              <a:rPr lang="en-US" sz="2000" i="1" dirty="0" err="1" smtClean="0">
                <a:latin typeface="Calibri"/>
                <a:cs typeface="Calibri"/>
              </a:rPr>
              <a:t>longlat</a:t>
            </a:r>
            <a:r>
              <a:rPr lang="en-US" sz="2000" i="1" dirty="0" smtClean="0">
                <a:latin typeface="Calibri"/>
                <a:cs typeface="Calibri"/>
              </a:rPr>
              <a:t> +</a:t>
            </a:r>
            <a:r>
              <a:rPr lang="en-US" sz="2000" i="1" dirty="0" err="1" smtClean="0">
                <a:latin typeface="Calibri"/>
                <a:cs typeface="Calibri"/>
              </a:rPr>
              <a:t>ellps</a:t>
            </a:r>
            <a:r>
              <a:rPr lang="en-US" sz="2000" i="1" dirty="0" smtClean="0">
                <a:latin typeface="Calibri"/>
                <a:cs typeface="Calibri"/>
              </a:rPr>
              <a:t>=</a:t>
            </a:r>
            <a:r>
              <a:rPr lang="en-US" sz="2000" i="1" dirty="0" err="1" smtClean="0">
                <a:latin typeface="Calibri"/>
                <a:cs typeface="Calibri"/>
              </a:rPr>
              <a:t>krass</a:t>
            </a:r>
            <a:r>
              <a:rPr lang="en-US" sz="2000" i="1" dirty="0" smtClean="0">
                <a:latin typeface="Calibri"/>
                <a:cs typeface="Calibri"/>
              </a:rPr>
              <a:t> +towgs84=23.92,-141.27,-80.9,-0,0.35,0.82,-0.12 +</a:t>
            </a:r>
            <a:r>
              <a:rPr lang="en-US" sz="2000" i="1" dirty="0" err="1" smtClean="0">
                <a:latin typeface="Calibri"/>
                <a:cs typeface="Calibri"/>
              </a:rPr>
              <a:t>no_defs</a:t>
            </a:r>
            <a:r>
              <a:rPr lang="en-US" sz="2000" i="1" dirty="0" smtClean="0">
                <a:latin typeface="Calibri"/>
                <a:cs typeface="Calibri"/>
              </a:rPr>
              <a:t>" -</a:t>
            </a:r>
            <a:r>
              <a:rPr lang="en-US" sz="2000" i="1" dirty="0" err="1" smtClean="0">
                <a:latin typeface="Calibri"/>
                <a:cs typeface="Calibri"/>
              </a:rPr>
              <a:t>t_srs</a:t>
            </a:r>
            <a:r>
              <a:rPr lang="en-US" sz="2000" i="1" dirty="0" smtClean="0">
                <a:latin typeface="Calibri"/>
                <a:cs typeface="Calibri"/>
              </a:rPr>
              <a:t> EPSG:4326 -</a:t>
            </a:r>
            <a:r>
              <a:rPr lang="en-US" sz="2000" i="1" dirty="0" err="1" smtClean="0">
                <a:latin typeface="Calibri"/>
                <a:cs typeface="Calibri"/>
              </a:rPr>
              <a:t>wrapdateline</a:t>
            </a:r>
            <a:r>
              <a:rPr lang="en-US" sz="2000" i="1" dirty="0" smtClean="0">
                <a:latin typeface="Calibri"/>
                <a:cs typeface="Calibri"/>
              </a:rPr>
              <a:t> -f "</a:t>
            </a:r>
            <a:r>
              <a:rPr lang="en-US" sz="2000" i="1" dirty="0" err="1" smtClean="0">
                <a:latin typeface="Calibri"/>
                <a:cs typeface="Calibri"/>
              </a:rPr>
              <a:t>PostgreSQL</a:t>
            </a:r>
            <a:r>
              <a:rPr lang="en-US" sz="2000" i="1" dirty="0" smtClean="0">
                <a:latin typeface="Calibri"/>
                <a:cs typeface="Calibri"/>
              </a:rPr>
              <a:t>" "$</a:t>
            </a:r>
            <a:r>
              <a:rPr lang="en-US" sz="2000" i="1" dirty="0" err="1" smtClean="0">
                <a:latin typeface="Calibri"/>
                <a:cs typeface="Calibri"/>
              </a:rPr>
              <a:t>dbsettings</a:t>
            </a:r>
            <a:r>
              <a:rPr lang="en-US" sz="2000" i="1" dirty="0" smtClean="0">
                <a:latin typeface="Calibri"/>
                <a:cs typeface="Calibri"/>
              </a:rPr>
              <a:t>" $</a:t>
            </a:r>
            <a:r>
              <a:rPr lang="en-US" sz="2000" i="1" dirty="0" err="1" smtClean="0">
                <a:latin typeface="Calibri"/>
                <a:cs typeface="Calibri"/>
              </a:rPr>
              <a:t>oopt_dir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fz-bcc.shp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nln</a:t>
            </a:r>
            <a:r>
              <a:rPr lang="en-US" sz="2000" i="1" dirty="0" smtClean="0">
                <a:latin typeface="Calibri"/>
                <a:cs typeface="Calibri"/>
              </a:rPr>
              <a:t> "</a:t>
            </a:r>
            <a:r>
              <a:rPr lang="en-US" sz="2000" i="1" dirty="0" err="1" smtClean="0">
                <a:latin typeface="Calibri"/>
                <a:cs typeface="Calibri"/>
              </a:rPr>
              <a:t>oopt.fz</a:t>
            </a:r>
            <a:r>
              <a:rPr lang="en-US" sz="2000" i="1" dirty="0" smtClean="0">
                <a:latin typeface="Calibri"/>
                <a:cs typeface="Calibri"/>
              </a:rPr>
              <a:t>" -</a:t>
            </a:r>
            <a:r>
              <a:rPr lang="en-US" sz="2000" i="1" dirty="0" err="1" smtClean="0">
                <a:latin typeface="Calibri"/>
                <a:cs typeface="Calibri"/>
              </a:rPr>
              <a:t>nlt</a:t>
            </a:r>
            <a:r>
              <a:rPr lang="en-US" sz="2000" i="1" dirty="0" smtClean="0">
                <a:latin typeface="Calibri"/>
                <a:cs typeface="Calibri"/>
              </a:rPr>
              <a:t> MULTIPOLYGON -overwrite -</a:t>
            </a:r>
            <a:r>
              <a:rPr lang="en-US" sz="2000" i="1" dirty="0" err="1" smtClean="0">
                <a:latin typeface="Calibri"/>
                <a:cs typeface="Calibri"/>
              </a:rPr>
              <a:t>lco</a:t>
            </a:r>
            <a:r>
              <a:rPr lang="en-US" sz="2000" i="1" dirty="0" smtClean="0">
                <a:latin typeface="Calibri"/>
                <a:cs typeface="Calibri"/>
              </a:rPr>
              <a:t> ENCODING=UTF-8</a:t>
            </a: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# ogr2ogr -</a:t>
            </a:r>
            <a:r>
              <a:rPr lang="en-US" sz="2000" i="1" dirty="0" err="1" smtClean="0">
                <a:latin typeface="Calibri"/>
                <a:cs typeface="Calibri"/>
              </a:rPr>
              <a:t>a_srs</a:t>
            </a:r>
            <a:r>
              <a:rPr lang="en-US" sz="2000" i="1" dirty="0" smtClean="0">
                <a:latin typeface="Calibri"/>
                <a:cs typeface="Calibri"/>
              </a:rPr>
              <a:t> "+</a:t>
            </a:r>
            <a:r>
              <a:rPr lang="en-US" sz="2000" i="1" dirty="0" err="1" smtClean="0">
                <a:latin typeface="Calibri"/>
                <a:cs typeface="Calibri"/>
              </a:rPr>
              <a:t>proj</a:t>
            </a:r>
            <a:r>
              <a:rPr lang="en-US" sz="2000" i="1" dirty="0" smtClean="0">
                <a:latin typeface="Calibri"/>
                <a:cs typeface="Calibri"/>
              </a:rPr>
              <a:t>=</a:t>
            </a:r>
            <a:r>
              <a:rPr lang="en-US" sz="2000" i="1" dirty="0" err="1" smtClean="0">
                <a:latin typeface="Calibri"/>
                <a:cs typeface="Calibri"/>
              </a:rPr>
              <a:t>longlat</a:t>
            </a:r>
            <a:r>
              <a:rPr lang="en-US" sz="2000" i="1" dirty="0" smtClean="0">
                <a:latin typeface="Calibri"/>
                <a:cs typeface="Calibri"/>
              </a:rPr>
              <a:t> +</a:t>
            </a:r>
            <a:r>
              <a:rPr lang="en-US" sz="2000" i="1" dirty="0" err="1" smtClean="0">
                <a:latin typeface="Calibri"/>
                <a:cs typeface="Calibri"/>
              </a:rPr>
              <a:t>ellps</a:t>
            </a:r>
            <a:r>
              <a:rPr lang="en-US" sz="2000" i="1" dirty="0" smtClean="0">
                <a:latin typeface="Calibri"/>
                <a:cs typeface="Calibri"/>
              </a:rPr>
              <a:t>=</a:t>
            </a:r>
            <a:r>
              <a:rPr lang="en-US" sz="2000" i="1" dirty="0" err="1" smtClean="0">
                <a:latin typeface="Calibri"/>
                <a:cs typeface="Calibri"/>
              </a:rPr>
              <a:t>krass</a:t>
            </a:r>
            <a:r>
              <a:rPr lang="en-US" sz="2000" i="1" dirty="0" smtClean="0">
                <a:latin typeface="Calibri"/>
                <a:cs typeface="Calibri"/>
              </a:rPr>
              <a:t> +towgs84=23.92,-141.27,-80.9,-0,0.35,0.82,-0.12 +</a:t>
            </a:r>
            <a:r>
              <a:rPr lang="en-US" sz="2000" i="1" dirty="0" err="1" smtClean="0">
                <a:latin typeface="Calibri"/>
                <a:cs typeface="Calibri"/>
              </a:rPr>
              <a:t>no_defs</a:t>
            </a:r>
            <a:r>
              <a:rPr lang="en-US" sz="2000" i="1" dirty="0" smtClean="0">
                <a:latin typeface="Calibri"/>
                <a:cs typeface="Calibri"/>
              </a:rPr>
              <a:t>" -</a:t>
            </a:r>
            <a:r>
              <a:rPr lang="en-US" sz="2000" i="1" dirty="0" err="1" smtClean="0">
                <a:latin typeface="Calibri"/>
                <a:cs typeface="Calibri"/>
              </a:rPr>
              <a:t>t_srs</a:t>
            </a:r>
            <a:r>
              <a:rPr lang="en-US" sz="2000" i="1" dirty="0" smtClean="0">
                <a:latin typeface="Calibri"/>
                <a:cs typeface="Calibri"/>
              </a:rPr>
              <a:t> EPSG:4326 -</a:t>
            </a:r>
            <a:r>
              <a:rPr lang="en-US" sz="2000" i="1" dirty="0" err="1" smtClean="0">
                <a:latin typeface="Calibri"/>
                <a:cs typeface="Calibri"/>
              </a:rPr>
              <a:t>wrapdateline</a:t>
            </a:r>
            <a:r>
              <a:rPr lang="en-US" sz="2000" i="1" dirty="0" smtClean="0">
                <a:latin typeface="Calibri"/>
                <a:cs typeface="Calibri"/>
              </a:rPr>
              <a:t> -f "</a:t>
            </a:r>
            <a:r>
              <a:rPr lang="en-US" sz="2000" i="1" dirty="0" err="1" smtClean="0">
                <a:latin typeface="Calibri"/>
                <a:cs typeface="Calibri"/>
              </a:rPr>
              <a:t>PostgreSQL</a:t>
            </a:r>
            <a:r>
              <a:rPr lang="en-US" sz="2000" i="1" dirty="0" smtClean="0">
                <a:latin typeface="Calibri"/>
                <a:cs typeface="Calibri"/>
              </a:rPr>
              <a:t>" "$</a:t>
            </a:r>
            <a:r>
              <a:rPr lang="en-US" sz="2000" i="1" dirty="0" err="1" smtClean="0">
                <a:latin typeface="Calibri"/>
                <a:cs typeface="Calibri"/>
              </a:rPr>
              <a:t>dbsettings</a:t>
            </a:r>
            <a:r>
              <a:rPr lang="en-US" sz="2000" i="1" dirty="0" smtClean="0">
                <a:latin typeface="Calibri"/>
                <a:cs typeface="Calibri"/>
              </a:rPr>
              <a:t>" $</a:t>
            </a:r>
            <a:r>
              <a:rPr lang="en-US" sz="2000" i="1" dirty="0" err="1" smtClean="0">
                <a:latin typeface="Calibri"/>
                <a:cs typeface="Calibri"/>
              </a:rPr>
              <a:t>oopt_dir</a:t>
            </a:r>
            <a:r>
              <a:rPr lang="en-US" sz="2000" i="1" dirty="0" smtClean="0">
                <a:latin typeface="Calibri"/>
                <a:cs typeface="Calibri"/>
              </a:rPr>
              <a:t>/</a:t>
            </a:r>
            <a:r>
              <a:rPr lang="en-US" sz="2000" i="1" dirty="0" err="1" smtClean="0">
                <a:latin typeface="Calibri"/>
                <a:cs typeface="Calibri"/>
              </a:rPr>
              <a:t>np-bcc.shp</a:t>
            </a:r>
            <a:r>
              <a:rPr lang="en-US" sz="2000" i="1" dirty="0" smtClean="0">
                <a:latin typeface="Calibri"/>
                <a:cs typeface="Calibri"/>
              </a:rPr>
              <a:t> -</a:t>
            </a:r>
            <a:r>
              <a:rPr lang="en-US" sz="2000" i="1" dirty="0" err="1" smtClean="0">
                <a:latin typeface="Calibri"/>
                <a:cs typeface="Calibri"/>
              </a:rPr>
              <a:t>nln</a:t>
            </a:r>
            <a:r>
              <a:rPr lang="en-US" sz="2000" i="1" dirty="0" smtClean="0">
                <a:latin typeface="Calibri"/>
                <a:cs typeface="Calibri"/>
              </a:rPr>
              <a:t> "</a:t>
            </a:r>
            <a:r>
              <a:rPr lang="en-US" sz="2000" i="1" dirty="0" err="1" smtClean="0">
                <a:latin typeface="Calibri"/>
                <a:cs typeface="Calibri"/>
              </a:rPr>
              <a:t>oopt.np</a:t>
            </a:r>
            <a:r>
              <a:rPr lang="en-US" sz="2000" i="1" dirty="0" smtClean="0">
                <a:latin typeface="Calibri"/>
                <a:cs typeface="Calibri"/>
              </a:rPr>
              <a:t>" -</a:t>
            </a:r>
            <a:r>
              <a:rPr lang="en-US" sz="2000" i="1" dirty="0" err="1" smtClean="0">
                <a:latin typeface="Calibri"/>
                <a:cs typeface="Calibri"/>
              </a:rPr>
              <a:t>nlt</a:t>
            </a:r>
            <a:r>
              <a:rPr lang="en-US" sz="2000" i="1" dirty="0" smtClean="0">
                <a:latin typeface="Calibri"/>
                <a:cs typeface="Calibri"/>
              </a:rPr>
              <a:t> MULTIPOLYGON -overwrite -</a:t>
            </a:r>
            <a:r>
              <a:rPr lang="en-US" sz="2000" i="1" dirty="0" err="1" smtClean="0">
                <a:latin typeface="Calibri"/>
                <a:cs typeface="Calibri"/>
              </a:rPr>
              <a:t>lco</a:t>
            </a:r>
            <a:r>
              <a:rPr lang="en-US" sz="2000" i="1" dirty="0" smtClean="0">
                <a:latin typeface="Calibri"/>
                <a:cs typeface="Calibri"/>
              </a:rPr>
              <a:t> ENCODING=UTF-8</a:t>
            </a:r>
          </a:p>
          <a:p>
            <a:endParaRPr lang="en-US" sz="2000" i="1" dirty="0" smtClean="0">
              <a:latin typeface="Calibri"/>
              <a:cs typeface="Calibri"/>
            </a:endParaRPr>
          </a:p>
          <a:p>
            <a:endParaRPr lang="en-US" sz="2000" i="1" dirty="0" smtClean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5229" y="6175158"/>
            <a:ext cx="7545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i="1" dirty="0" smtClean="0">
                <a:latin typeface="Calibri"/>
                <a:cs typeface="Calibri"/>
              </a:rPr>
              <a:t>На машине должны быть установлены библиотеки </a:t>
            </a:r>
            <a:r>
              <a:rPr lang="pl-PL" i="1" dirty="0" err="1" smtClean="0">
                <a:effectLst/>
                <a:latin typeface="Calibri"/>
                <a:cs typeface="Calibri"/>
              </a:rPr>
              <a:t>PostgreSQL</a:t>
            </a:r>
            <a:r>
              <a:rPr lang="ru-RU" i="1" dirty="0" smtClean="0">
                <a:effectLst/>
                <a:latin typeface="Calibri"/>
                <a:cs typeface="Calibri"/>
              </a:rPr>
              <a:t> + </a:t>
            </a:r>
            <a:r>
              <a:rPr lang="en-US" i="1" dirty="0" err="1" smtClean="0">
                <a:effectLst/>
                <a:latin typeface="Calibri"/>
                <a:cs typeface="Calibri"/>
              </a:rPr>
              <a:t>PostGIS</a:t>
            </a:r>
            <a:endParaRPr lang="pl-PL" i="1" dirty="0" smtClean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0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ГРАНИЦ ООПТ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Добавляем новое поле геометрии в конической проекции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213" y="1151278"/>
            <a:ext cx="8368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libri"/>
                <a:cs typeface="Calibri"/>
              </a:rPr>
              <a:t>ALTER TABLE </a:t>
            </a:r>
            <a:r>
              <a:rPr lang="en-US" sz="2000" i="1" dirty="0" err="1" smtClean="0">
                <a:latin typeface="Calibri"/>
                <a:cs typeface="Calibri"/>
              </a:rPr>
              <a:t>oopt.fz</a:t>
            </a:r>
            <a:r>
              <a:rPr lang="en-US" sz="2000" i="1" dirty="0" smtClean="0">
                <a:latin typeface="Calibri"/>
                <a:cs typeface="Calibri"/>
              </a:rPr>
              <a:t> ADD COLUMN </a:t>
            </a:r>
            <a:r>
              <a:rPr lang="en-US" sz="2000" i="1" dirty="0" err="1" smtClean="0">
                <a:latin typeface="Calibri"/>
                <a:cs typeface="Calibri"/>
              </a:rPr>
              <a:t>conicgeom</a:t>
            </a:r>
            <a:r>
              <a:rPr lang="en-US" sz="2000" i="1" dirty="0" smtClean="0">
                <a:latin typeface="Calibri"/>
                <a:cs typeface="Calibri"/>
              </a:rPr>
              <a:t> geometry(</a:t>
            </a:r>
            <a:r>
              <a:rPr lang="en-US" sz="2000" i="1" dirty="0" err="1" smtClean="0">
                <a:latin typeface="Calibri"/>
                <a:cs typeface="Calibri"/>
              </a:rPr>
              <a:t>MultiPolygon</a:t>
            </a:r>
            <a:r>
              <a:rPr lang="en-US" sz="2000" i="1" dirty="0" smtClean="0">
                <a:latin typeface="Calibri"/>
                <a:cs typeface="Calibri"/>
              </a:rPr>
              <a:t>, 102012);</a:t>
            </a: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UPDATE </a:t>
            </a:r>
            <a:r>
              <a:rPr lang="en-US" sz="2000" i="1" dirty="0" err="1" smtClean="0">
                <a:latin typeface="Calibri"/>
                <a:cs typeface="Calibri"/>
              </a:rPr>
              <a:t>oopt.fz</a:t>
            </a:r>
            <a:r>
              <a:rPr lang="en-US" sz="2000" i="1" dirty="0" smtClean="0">
                <a:latin typeface="Calibri"/>
                <a:cs typeface="Calibri"/>
              </a:rPr>
              <a:t> SET </a:t>
            </a:r>
            <a:r>
              <a:rPr lang="en-US" sz="2000" i="1" dirty="0" err="1" smtClean="0">
                <a:latin typeface="Calibri"/>
                <a:cs typeface="Calibri"/>
              </a:rPr>
              <a:t>conicgeom</a:t>
            </a:r>
            <a:r>
              <a:rPr lang="en-US" sz="2000" i="1" dirty="0" smtClean="0">
                <a:latin typeface="Calibri"/>
                <a:cs typeface="Calibri"/>
              </a:rPr>
              <a:t>=</a:t>
            </a:r>
            <a:r>
              <a:rPr lang="en-US" sz="2000" i="1" dirty="0" err="1" smtClean="0">
                <a:latin typeface="Calibri"/>
                <a:cs typeface="Calibri"/>
              </a:rPr>
              <a:t>st_transform</a:t>
            </a:r>
            <a:r>
              <a:rPr lang="en-US" sz="2000" i="1" dirty="0" smtClean="0">
                <a:latin typeface="Calibri"/>
                <a:cs typeface="Calibri"/>
              </a:rPr>
              <a:t>(</a:t>
            </a:r>
            <a:r>
              <a:rPr lang="en-US" sz="2000" i="1" dirty="0" err="1" smtClean="0">
                <a:latin typeface="Calibri"/>
                <a:cs typeface="Calibri"/>
              </a:rPr>
              <a:t>wkb_geometry</a:t>
            </a:r>
            <a:r>
              <a:rPr lang="en-US" sz="2000" i="1" dirty="0" smtClean="0">
                <a:latin typeface="Calibri"/>
                <a:cs typeface="Calibri"/>
              </a:rPr>
              <a:t>, 102012);</a:t>
            </a:r>
          </a:p>
          <a:p>
            <a:endParaRPr lang="en-US" sz="2000" i="1" dirty="0" smtClean="0">
              <a:latin typeface="Calibri"/>
              <a:cs typeface="Calibri"/>
            </a:endParaRPr>
          </a:p>
          <a:p>
            <a:r>
              <a:rPr lang="en-US" sz="2000" i="1" dirty="0" smtClean="0">
                <a:latin typeface="Calibri"/>
                <a:cs typeface="Calibri"/>
              </a:rPr>
              <a:t>CREATE INDEX </a:t>
            </a:r>
            <a:r>
              <a:rPr lang="en-US" sz="2000" i="1" dirty="0" err="1" smtClean="0">
                <a:latin typeface="Calibri"/>
                <a:cs typeface="Calibri"/>
              </a:rPr>
              <a:t>idx_fz_conicgeom</a:t>
            </a:r>
            <a:r>
              <a:rPr lang="en-US" sz="2000" i="1" dirty="0" smtClean="0">
                <a:latin typeface="Calibri"/>
                <a:cs typeface="Calibri"/>
              </a:rPr>
              <a:t> ON </a:t>
            </a:r>
            <a:r>
              <a:rPr lang="en-US" sz="2000" i="1" dirty="0" err="1" smtClean="0">
                <a:latin typeface="Calibri"/>
                <a:cs typeface="Calibri"/>
              </a:rPr>
              <a:t>oopt.fz</a:t>
            </a:r>
            <a:r>
              <a:rPr lang="en-US" sz="2000" i="1" dirty="0" smtClean="0">
                <a:latin typeface="Calibri"/>
                <a:cs typeface="Calibri"/>
              </a:rPr>
              <a:t> USING gist(</a:t>
            </a:r>
            <a:r>
              <a:rPr lang="en-US" sz="2000" i="1" dirty="0" err="1" smtClean="0">
                <a:latin typeface="Calibri"/>
                <a:cs typeface="Calibri"/>
              </a:rPr>
              <a:t>conicgeom</a:t>
            </a:r>
            <a:r>
              <a:rPr lang="en-US" sz="2000" i="1" dirty="0" smtClean="0">
                <a:latin typeface="Calibri"/>
                <a:cs typeface="Calibri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775229" y="6175158"/>
            <a:ext cx="7545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i="1" dirty="0" smtClean="0">
                <a:latin typeface="Calibri"/>
                <a:cs typeface="Calibri"/>
              </a:rPr>
              <a:t>На машине должны быть установлены библиотеки </a:t>
            </a:r>
            <a:r>
              <a:rPr lang="pl-PL" i="1" dirty="0" err="1" smtClean="0">
                <a:effectLst/>
                <a:latin typeface="Calibri"/>
                <a:cs typeface="Calibri"/>
              </a:rPr>
              <a:t>PostgreSQL</a:t>
            </a:r>
            <a:r>
              <a:rPr lang="ru-RU" i="1" dirty="0" smtClean="0">
                <a:effectLst/>
                <a:latin typeface="Calibri"/>
                <a:cs typeface="Calibri"/>
              </a:rPr>
              <a:t> + </a:t>
            </a:r>
            <a:r>
              <a:rPr lang="en-US" i="1" dirty="0" err="1" smtClean="0">
                <a:effectLst/>
                <a:latin typeface="Calibri"/>
                <a:cs typeface="Calibri"/>
              </a:rPr>
              <a:t>PostGIS</a:t>
            </a:r>
            <a:endParaRPr lang="pl-PL" i="1" dirty="0" smtClean="0">
              <a:effectLst/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77" y="3146714"/>
            <a:ext cx="3898454" cy="31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ИМПОРТ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409375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Все вместе в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QGIS</a:t>
            </a:r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4" y="856929"/>
            <a:ext cx="6975646" cy="54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СТИЛИЗАЦИЯ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MAPNIK –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библиотека для рендеринга карт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2" y="1297801"/>
            <a:ext cx="3919565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Оптимизирован для быстрого рендеринга (С++)</a:t>
            </a:r>
            <a:endParaRPr lang="en-US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ru-RU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Может </a:t>
            </a:r>
            <a:r>
              <a:rPr lang="ru-RU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рендерить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 в заданной проекции карты</a:t>
            </a:r>
            <a:endParaRPr lang="en-US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ru-RU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Рендерит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 из источников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: </a:t>
            </a:r>
            <a:r>
              <a:rPr lang="en-US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PostGIS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, </a:t>
            </a:r>
            <a:r>
              <a:rPr lang="en-US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Shapefile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, OSM XML, 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растры 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GDAL Raster</a:t>
            </a: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en-US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Конфигурируется с помощью 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XML 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или скрипта 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Python</a:t>
            </a:r>
            <a:endParaRPr lang="ru-RU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ru-RU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Рендерит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 в форматы </a:t>
            </a:r>
            <a:r>
              <a:rPr lang="en-US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png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, jpeg, tiff, </a:t>
            </a:r>
            <a:r>
              <a:rPr lang="en-US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svg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и пр.</a:t>
            </a:r>
            <a:endParaRPr lang="en-US" sz="22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05" y="1154031"/>
            <a:ext cx="5291327" cy="48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СТИЛИЗАЦИЯ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5" y="1806911"/>
            <a:ext cx="7773485" cy="40232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Mapnik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XML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задаем параметры БД</a:t>
            </a:r>
          </a:p>
          <a:p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Этот текст станет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&amp;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dbsettings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;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532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СТИЛИЗАЦИЯ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Mapnik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XML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описание слоя карты</a:t>
            </a:r>
          </a:p>
          <a:p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Тег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&lt;Layer&gt;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7" y="1649332"/>
            <a:ext cx="8368772" cy="41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СТИЛИЗАЦИЯ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09375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Mapnik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XML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описание стиля слоя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Тег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&lt;Style&gt;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23"/>
            <a:ext cx="9187679" cy="5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СТИЛИЗАЦИЯ ДАННЫХ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QUANTUMNIK – QGIS plugin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для визуализации </a:t>
            </a:r>
            <a:r>
              <a:rPr lang="ru-RU" sz="3200" dirty="0" err="1" smtClean="0">
                <a:solidFill>
                  <a:srgbClr val="303030"/>
                </a:solidFill>
                <a:latin typeface="+mj-lt"/>
                <a:cs typeface="Calibri"/>
              </a:rPr>
              <a:t>рендеров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</a:t>
            </a:r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MAPNIK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" y="1933223"/>
            <a:ext cx="5173503" cy="4049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84" y="1862666"/>
            <a:ext cx="4257467" cy="425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 smtClean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MAPPROXY</a:t>
            </a:r>
            <a:r>
              <a:rPr lang="ru-RU" sz="3200" dirty="0">
                <a:solidFill>
                  <a:srgbClr val="303030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– </a:t>
            </a:r>
            <a:r>
              <a:rPr lang="ru-RU" sz="3200" dirty="0" err="1" smtClean="0">
                <a:solidFill>
                  <a:srgbClr val="303030"/>
                </a:solidFill>
                <a:latin typeface="+mj-lt"/>
                <a:cs typeface="Calibri"/>
              </a:rPr>
              <a:t>тайловый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сервер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1424800"/>
            <a:ext cx="3256343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Библиотека на </a:t>
            </a:r>
            <a:r>
              <a:rPr lang="en-US" sz="2200" dirty="0" smtClean="0">
                <a:solidFill>
                  <a:srgbClr val="303030"/>
                </a:solidFill>
                <a:latin typeface="Calibri"/>
                <a:cs typeface="Calibri"/>
              </a:rPr>
              <a:t>python</a:t>
            </a: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en-US" sz="2200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Конфигурируется файлом 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YAML</a:t>
            </a: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en-US" sz="2200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Форматы источников: 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WMS, TMS, </a:t>
            </a:r>
            <a:r>
              <a:rPr lang="en-US" sz="22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Mapnik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, </a:t>
            </a:r>
            <a:r>
              <a:rPr lang="en-US" sz="22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MapServer</a:t>
            </a:r>
            <a:endParaRPr lang="en-US" sz="22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ru-RU" sz="22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Форматы </a:t>
            </a:r>
            <a:r>
              <a:rPr lang="ru-RU" sz="2200" dirty="0" err="1" smtClean="0">
                <a:solidFill>
                  <a:srgbClr val="303030"/>
                </a:solidFill>
                <a:latin typeface="Calibri"/>
                <a:cs typeface="Calibri"/>
              </a:rPr>
              <a:t>геосервисов</a:t>
            </a: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:</a:t>
            </a:r>
          </a:p>
          <a:p>
            <a:pPr lvl="0">
              <a:lnSpc>
                <a:spcPct val="80000"/>
              </a:lnSpc>
            </a:pPr>
            <a:r>
              <a:rPr lang="ru-RU" sz="2200" b="1" dirty="0" smtClean="0">
                <a:solidFill>
                  <a:srgbClr val="303030"/>
                </a:solidFill>
                <a:latin typeface="Calibri"/>
                <a:cs typeface="Calibri"/>
              </a:rPr>
              <a:t>	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WMS, WMTS, TMS, </a:t>
            </a:r>
            <a:r>
              <a:rPr lang="ru-RU" sz="2200" b="1" dirty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200" b="1" dirty="0" smtClean="0">
                <a:solidFill>
                  <a:srgbClr val="303030"/>
                </a:solidFill>
                <a:latin typeface="Calibri"/>
                <a:cs typeface="Calibri"/>
              </a:rPr>
              <a:t> 	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KML </a:t>
            </a:r>
            <a:r>
              <a:rPr lang="en-US" sz="2200" b="1" dirty="0" err="1" smtClean="0">
                <a:solidFill>
                  <a:srgbClr val="303030"/>
                </a:solidFill>
                <a:latin typeface="Calibri"/>
                <a:cs typeface="Calibri"/>
              </a:rPr>
              <a:t>Superoverlay</a:t>
            </a:r>
            <a:endParaRPr lang="en-US" sz="22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endParaRPr lang="en-US" sz="2200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lnSpc>
                <a:spcPct val="80000"/>
              </a:lnSpc>
              <a:buFont typeface="Arial"/>
              <a:buChar char="•"/>
            </a:pPr>
            <a:r>
              <a:rPr lang="ru-RU" sz="2200" dirty="0" smtClean="0">
                <a:solidFill>
                  <a:srgbClr val="303030"/>
                </a:solidFill>
                <a:latin typeface="Calibri"/>
                <a:cs typeface="Calibri"/>
              </a:rPr>
              <a:t>Форматы хранения данных: </a:t>
            </a:r>
            <a:r>
              <a:rPr lang="ru-RU" sz="2200" b="1" dirty="0" smtClean="0">
                <a:solidFill>
                  <a:srgbClr val="303030"/>
                </a:solidFill>
                <a:latin typeface="Calibri"/>
                <a:cs typeface="Calibri"/>
              </a:rPr>
              <a:t>файлы (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TMS), </a:t>
            </a:r>
            <a:r>
              <a:rPr lang="en-US" sz="2200" b="1" dirty="0" err="1" smtClean="0">
                <a:solidFill>
                  <a:srgbClr val="303030"/>
                </a:solidFill>
                <a:latin typeface="Calibri"/>
                <a:cs typeface="Calibri"/>
              </a:rPr>
              <a:t>mbtiles</a:t>
            </a:r>
            <a:r>
              <a:rPr lang="en-US" sz="2200" b="1" dirty="0" smtClean="0">
                <a:solidFill>
                  <a:srgbClr val="303030"/>
                </a:solidFill>
                <a:latin typeface="Calibri"/>
                <a:cs typeface="Calibri"/>
              </a:rPr>
              <a:t>, </a:t>
            </a:r>
            <a:r>
              <a:rPr lang="en-US" sz="2200" b="1" dirty="0" err="1" smtClean="0">
                <a:solidFill>
                  <a:srgbClr val="303030"/>
                </a:solidFill>
                <a:latin typeface="Calibri"/>
                <a:cs typeface="Calibri"/>
              </a:rPr>
              <a:t>couchdb</a:t>
            </a:r>
            <a:endParaRPr lang="en-US" sz="2200" b="1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566" y="1487554"/>
            <a:ext cx="4838143" cy="44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8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YAML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конфигурация сервисов</a:t>
            </a: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Раздел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services: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8" y="1486639"/>
            <a:ext cx="8057444" cy="35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2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ПРОЕКЦИЯ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ОСОБЕННОСТИ ТЕРРИТОРИИ РФ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  <a:p>
            <a:endParaRPr lang="ru-RU" sz="3200" b="1" dirty="0" smtClean="0">
              <a:solidFill>
                <a:schemeClr val="tx2"/>
              </a:solidFill>
              <a:latin typeface="+mj-lt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Пересекает 180 меридиан (линию перемены дат)</a:t>
            </a:r>
            <a:endParaRPr lang="ru-RU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Находится полностью в северном полушарии</a:t>
            </a:r>
            <a:endParaRPr lang="ru-RU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Простирается по долготе 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от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 19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 до -169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latin typeface="Calibri"/>
                <a:cs typeface="Calibri"/>
              </a:rPr>
              <a:t>град.</a:t>
            </a:r>
            <a:endParaRPr lang="ru-RU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4" y="3775971"/>
            <a:ext cx="870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latin typeface="Calibri"/>
                <a:cs typeface="Calibri"/>
              </a:rPr>
              <a:t>spatialreference.org</a:t>
            </a:r>
            <a:r>
              <a:rPr lang="en-US" sz="2400" b="1" dirty="0" smtClean="0">
                <a:solidFill>
                  <a:schemeClr val="tx2"/>
                </a:solidFill>
                <a:latin typeface="Calibri"/>
                <a:cs typeface="Calibri"/>
              </a:rPr>
              <a:t> – </a:t>
            </a:r>
            <a:r>
              <a:rPr lang="ru-RU" sz="2400" b="1" dirty="0" smtClean="0">
                <a:solidFill>
                  <a:schemeClr val="tx2"/>
                </a:solidFill>
                <a:latin typeface="Calibri"/>
                <a:cs typeface="Calibri"/>
              </a:rPr>
              <a:t>каталог описаний картографических проекций</a:t>
            </a:r>
            <a:endParaRPr lang="ru-RU" sz="24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85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YAML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конфигурация слоев</a:t>
            </a:r>
            <a:endParaRPr lang="en-US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Раздел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layers: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YAML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конфигурация хранения кэша</a:t>
            </a:r>
            <a:endParaRPr lang="en-US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Раздел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caches: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553"/>
            <a:ext cx="9144000" cy="50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YAML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конфигурация источников</a:t>
            </a:r>
            <a:endParaRPr lang="en-US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Раздел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sources: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7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YAML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конфигурация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тайловой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сетки</a:t>
            </a:r>
            <a:endParaRPr lang="en-US" sz="2400" b="1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Раздел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grids: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54" y="926761"/>
            <a:ext cx="5778424" cy="56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запуск </a:t>
            </a:r>
            <a:r>
              <a:rPr lang="ru-RU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тайлового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 сервера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3213" y="1072445"/>
            <a:ext cx="81322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Calibri"/>
                <a:cs typeface="Calibri"/>
              </a:rPr>
              <a:t>mapproxy-util</a:t>
            </a:r>
            <a:r>
              <a:rPr lang="en-US" sz="2200" i="1" dirty="0" smtClean="0">
                <a:latin typeface="Calibri"/>
                <a:cs typeface="Calibri"/>
              </a:rPr>
              <a:t> serve-develop -b 0.0.0.0:10000 </a:t>
            </a:r>
            <a:r>
              <a:rPr lang="en-US" sz="2200" i="1" dirty="0" err="1" smtClean="0">
                <a:latin typeface="Calibri"/>
                <a:cs typeface="Calibri"/>
              </a:rPr>
              <a:t>mapproxy_ooptrf.yaml</a:t>
            </a:r>
            <a:endParaRPr lang="en-US" sz="2200" i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24" y="1552224"/>
            <a:ext cx="5548910" cy="4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5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ПУБЛИКАЦИЯ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СЕРВИСА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MapProxy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–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тестовая страница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00" y="1551600"/>
            <a:ext cx="5548187" cy="4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СОЗДАНИЕ </a:t>
            </a:r>
            <a:r>
              <a:rPr lang="en-US" sz="2400" dirty="0" smtClean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 smtClean="0">
                <a:solidFill>
                  <a:schemeClr val="bg1"/>
                </a:solidFill>
                <a:cs typeface="Calibri"/>
              </a:rPr>
              <a:t>СТРАНИЦЫ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611588"/>
            <a:ext cx="8701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LEAFLET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 – </a:t>
            </a:r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JavaScript 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библиотека для создания интерактивных  </a:t>
            </a:r>
            <a:r>
              <a:rPr lang="en-US" sz="3200" dirty="0" smtClean="0">
                <a:solidFill>
                  <a:srgbClr val="303030"/>
                </a:solidFill>
                <a:latin typeface="+mj-lt"/>
                <a:cs typeface="Calibri"/>
              </a:rPr>
              <a:t>web-</a:t>
            </a:r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карт</a:t>
            </a:r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213" y="1777575"/>
            <a:ext cx="37028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Малый размер (</a:t>
            </a:r>
            <a:r>
              <a:rPr lang="en-US" sz="2000" dirty="0" smtClean="0">
                <a:solidFill>
                  <a:srgbClr val="303030"/>
                </a:solidFill>
                <a:latin typeface="Calibri"/>
                <a:cs typeface="Calibri"/>
              </a:rPr>
              <a:t>~</a:t>
            </a: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27 </a:t>
            </a:r>
            <a:r>
              <a:rPr lang="en-US" sz="2000" dirty="0" smtClean="0">
                <a:solidFill>
                  <a:srgbClr val="303030"/>
                </a:solidFill>
                <a:latin typeface="Calibri"/>
                <a:cs typeface="Calibri"/>
              </a:rPr>
              <a:t>kb </a:t>
            </a:r>
            <a:r>
              <a:rPr lang="en-US" sz="2000" dirty="0" err="1" smtClean="0">
                <a:solidFill>
                  <a:srgbClr val="303030"/>
                </a:solidFill>
                <a:latin typeface="Calibri"/>
                <a:cs typeface="Calibri"/>
              </a:rPr>
              <a:t>gzipped</a:t>
            </a:r>
            <a:r>
              <a:rPr lang="en-US" sz="2000" dirty="0" smtClean="0">
                <a:solidFill>
                  <a:srgbClr val="303030"/>
                </a:solidFill>
                <a:latin typeface="Calibri"/>
                <a:cs typeface="Calibri"/>
              </a:rPr>
              <a:t>)</a:t>
            </a: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000" dirty="0" err="1" smtClean="0">
                <a:solidFill>
                  <a:srgbClr val="303030"/>
                </a:solidFill>
                <a:latin typeface="Calibri"/>
                <a:cs typeface="Calibri"/>
              </a:rPr>
              <a:t>Кроссбраузерный</a:t>
            </a: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Работает с </a:t>
            </a:r>
            <a:r>
              <a:rPr lang="en-US" sz="2000" dirty="0" smtClean="0">
                <a:solidFill>
                  <a:srgbClr val="303030"/>
                </a:solidFill>
                <a:latin typeface="Calibri"/>
                <a:cs typeface="Calibri"/>
              </a:rPr>
              <a:t>WMS </a:t>
            </a: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и </a:t>
            </a:r>
            <a:r>
              <a:rPr lang="ru-RU" sz="2000" dirty="0" err="1" smtClean="0">
                <a:solidFill>
                  <a:srgbClr val="303030"/>
                </a:solidFill>
                <a:latin typeface="Calibri"/>
                <a:cs typeface="Calibri"/>
              </a:rPr>
              <a:t>тайловыми</a:t>
            </a: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000" dirty="0" err="1" smtClean="0">
                <a:solidFill>
                  <a:srgbClr val="303030"/>
                </a:solidFill>
                <a:latin typeface="Calibri"/>
                <a:cs typeface="Calibri"/>
              </a:rPr>
              <a:t>геосервисами</a:t>
            </a: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endParaRPr lang="ru-RU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Используется множеством популярных сайтов</a:t>
            </a:r>
          </a:p>
          <a:p>
            <a:pPr marL="342900" lvl="0" indent="-342900">
              <a:buFont typeface="Arial"/>
              <a:buChar char="•"/>
            </a:pPr>
            <a:endParaRPr lang="en-US" sz="2000" dirty="0" smtClean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000" dirty="0" smtClean="0">
                <a:solidFill>
                  <a:srgbClr val="303030"/>
                </a:solidFill>
                <a:latin typeface="Calibri"/>
                <a:cs typeface="Calibri"/>
              </a:rPr>
              <a:t>Код активно развивается на </a:t>
            </a:r>
            <a:r>
              <a:rPr lang="en-US" sz="2000" dirty="0" err="1" smtClean="0">
                <a:solidFill>
                  <a:srgbClr val="303030"/>
                </a:solidFill>
                <a:latin typeface="Calibri"/>
                <a:cs typeface="Calibri"/>
              </a:rPr>
              <a:t>GitHub</a:t>
            </a:r>
            <a:endParaRPr lang="en-US" sz="2000" dirty="0">
              <a:solidFill>
                <a:srgbClr val="303030"/>
              </a:solidFill>
              <a:latin typeface="Calibri"/>
              <a:cs typeface="Calibri"/>
            </a:endParaRPr>
          </a:p>
          <a:p>
            <a:pPr lvl="0"/>
            <a:endParaRPr lang="en-US" sz="2400" dirty="0" smtClean="0">
              <a:solidFill>
                <a:srgbClr val="30303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1" y="1687104"/>
            <a:ext cx="5362222" cy="34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СОЗДАНИЕ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СТРАНИЦЫ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Разметка страницы. Файл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index.html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6" y="790222"/>
            <a:ext cx="6693498" cy="57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4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СОЗДАНИЕ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СТРАНИЦЫ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JS-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файл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для добавления карты на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web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страницу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" y="1136656"/>
            <a:ext cx="9243852" cy="50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Calibri"/>
              </a:rPr>
              <a:t>СОЗДАНИЕ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WEB-</a:t>
            </a:r>
            <a:r>
              <a:rPr lang="ru-RU" sz="2400" dirty="0">
                <a:solidFill>
                  <a:schemeClr val="bg1"/>
                </a:solidFill>
                <a:cs typeface="Calibri"/>
              </a:rPr>
              <a:t>СТРАНИЦЫ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213" y="437597"/>
            <a:ext cx="83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РЕЗУЛЬТАТ!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89" y="738004"/>
            <a:ext cx="6907918" cy="58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ПРОЕКЦИЯ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РФ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В РАЗЛИЧНЫХ ПРОЕКЦИЯХ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212" y="156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+mj-lt"/>
                <a:cs typeface="Calibri"/>
              </a:rPr>
              <a:t>EPSG:4326</a:t>
            </a:r>
            <a:endParaRPr lang="ru-RU" sz="24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22" y="1298250"/>
            <a:ext cx="7066622" cy="481366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5229" y="6175158"/>
            <a:ext cx="7545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 smtClean="0">
                <a:latin typeface="Calibri"/>
                <a:cs typeface="Calibri"/>
              </a:rPr>
              <a:t>+</a:t>
            </a:r>
            <a:r>
              <a:rPr lang="en-US" i="1" dirty="0" err="1" smtClean="0">
                <a:latin typeface="Calibri"/>
                <a:cs typeface="Calibri"/>
              </a:rPr>
              <a:t>proj</a:t>
            </a:r>
            <a:r>
              <a:rPr lang="en-US" i="1" dirty="0" smtClean="0">
                <a:latin typeface="Calibri"/>
                <a:cs typeface="Calibri"/>
              </a:rPr>
              <a:t>=</a:t>
            </a:r>
            <a:r>
              <a:rPr lang="en-US" i="1" dirty="0" err="1" smtClean="0">
                <a:latin typeface="Calibri"/>
                <a:cs typeface="Calibri"/>
              </a:rPr>
              <a:t>longlat</a:t>
            </a:r>
            <a:r>
              <a:rPr lang="en-US" i="1" dirty="0" smtClean="0">
                <a:latin typeface="Calibri"/>
                <a:cs typeface="Calibri"/>
              </a:rPr>
              <a:t> +</a:t>
            </a:r>
            <a:r>
              <a:rPr lang="en-US" i="1" dirty="0" err="1" smtClean="0">
                <a:latin typeface="Calibri"/>
                <a:cs typeface="Calibri"/>
              </a:rPr>
              <a:t>ellps</a:t>
            </a:r>
            <a:r>
              <a:rPr lang="en-US" i="1" dirty="0" smtClean="0">
                <a:latin typeface="Calibri"/>
                <a:cs typeface="Calibri"/>
              </a:rPr>
              <a:t>=WGS84 +datum=WGS84 +</a:t>
            </a:r>
            <a:r>
              <a:rPr lang="en-US" i="1" dirty="0" err="1" smtClean="0">
                <a:latin typeface="Calibri"/>
                <a:cs typeface="Calibri"/>
              </a:rPr>
              <a:t>no_defs</a:t>
            </a:r>
            <a:r>
              <a:rPr lang="en-US" i="1" dirty="0" smtClean="0">
                <a:latin typeface="Calibri"/>
                <a:cs typeface="Calibri"/>
              </a:rPr>
              <a:t> +towgs84=0,0,0</a:t>
            </a:r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6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ru-RU" dirty="0" smtClean="0"/>
              <a:t>ВОПРОСЫ?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62040" y="4180591"/>
            <a:ext cx="6858000" cy="2028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dirty="0" smtClean="0"/>
              <a:t>Лебедев НИКОЛАЙ</a:t>
            </a:r>
          </a:p>
          <a:p>
            <a:pPr algn="r"/>
            <a:r>
              <a:rPr lang="ru-RU" sz="2400" dirty="0" err="1" smtClean="0"/>
              <a:t>ГИСпроект</a:t>
            </a:r>
            <a:endParaRPr lang="ru-RU" sz="2400" dirty="0" smtClean="0"/>
          </a:p>
          <a:p>
            <a:pPr algn="r"/>
            <a:r>
              <a:rPr lang="en-US" sz="2400" dirty="0" smtClean="0"/>
              <a:t>nlebedev@gispro.ru</a:t>
            </a:r>
          </a:p>
          <a:p>
            <a:pPr algn="r"/>
            <a:r>
              <a:rPr lang="en-US" sz="2400" dirty="0" smtClean="0"/>
              <a:t>@</a:t>
            </a:r>
            <a:r>
              <a:rPr lang="en-US" sz="2400" dirty="0" err="1" smtClean="0"/>
              <a:t>nextstopsun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609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ПРОЕКЦИЯ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РФ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В РАЗЛИЧНЫХ ПРОЕКЦИЯХ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212" y="156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alibri"/>
              </a:rPr>
              <a:t>EPSG:4326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22" y="1298250"/>
            <a:ext cx="7065940" cy="481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468" y="2205567"/>
            <a:ext cx="2249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D0101"/>
                </a:solidFill>
                <a:latin typeface="+mj-lt"/>
                <a:cs typeface="Calibri"/>
              </a:rPr>
              <a:t>EPSG:3857</a:t>
            </a:r>
          </a:p>
          <a:p>
            <a:r>
              <a:rPr lang="en-US" sz="3200" dirty="0" smtClean="0">
                <a:solidFill>
                  <a:srgbClr val="AD0101"/>
                </a:solidFill>
                <a:latin typeface="+mj-lt"/>
                <a:cs typeface="Calibri"/>
              </a:rPr>
              <a:t>(WEB MERCATOR)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5229" y="6175158"/>
            <a:ext cx="7545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o-RO" i="1" dirty="0" smtClean="0">
                <a:effectLst/>
                <a:latin typeface="Calibri"/>
                <a:cs typeface="Calibri"/>
              </a:rPr>
              <a:t>+proj=merc +a=6378137 +b=6378137 +lat_ts=0.0 +lon_0=0.0 +x_0=0.0 +y_0=0 +k=1.0 +units=m +nadgrids=@null +no_defs</a:t>
            </a:r>
            <a:endParaRPr lang="ro-RO" i="1" dirty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75490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ПРОЕКЦИЯ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РФ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В РАЗЛИЧНЫХ ПРОЕКЦИЯХ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212" y="156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alibri"/>
              </a:rPr>
              <a:t>EPSG:4326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468" y="2205567"/>
            <a:ext cx="2249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6C6C73"/>
                </a:solidFill>
                <a:latin typeface="+mj-lt"/>
                <a:cs typeface="Calibri"/>
              </a:rPr>
              <a:t>EPSG:3857</a:t>
            </a:r>
          </a:p>
          <a:p>
            <a:r>
              <a:rPr lang="en-US" sz="3200" dirty="0" smtClean="0">
                <a:solidFill>
                  <a:srgbClr val="6C6C73"/>
                </a:solidFill>
                <a:latin typeface="+mj-lt"/>
                <a:cs typeface="Calibri"/>
              </a:rPr>
              <a:t>(WEB MERCATOR)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1298250"/>
            <a:ext cx="7065940" cy="481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32" y="378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+mj-lt"/>
                <a:cs typeface="Calibri"/>
              </a:rPr>
              <a:t>ECKERT VI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5229" y="6175158"/>
            <a:ext cx="7545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i="1" dirty="0" smtClean="0">
                <a:effectLst/>
                <a:latin typeface="Calibri"/>
                <a:cs typeface="Calibri"/>
              </a:rPr>
              <a:t>+</a:t>
            </a:r>
            <a:r>
              <a:rPr lang="pl-PL" i="1" dirty="0" err="1" smtClean="0">
                <a:effectLst/>
                <a:latin typeface="Calibri"/>
                <a:cs typeface="Calibri"/>
              </a:rPr>
              <a:t>proj</a:t>
            </a:r>
            <a:r>
              <a:rPr lang="pl-PL" i="1" dirty="0" smtClean="0">
                <a:effectLst/>
                <a:latin typeface="Calibri"/>
                <a:cs typeface="Calibri"/>
              </a:rPr>
              <a:t>=eck6 +lon_0=0 +x_0=0 +y_0=0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ellps</a:t>
            </a:r>
            <a:r>
              <a:rPr lang="pl-PL" i="1" dirty="0" smtClean="0">
                <a:effectLst/>
                <a:latin typeface="Calibri"/>
                <a:cs typeface="Calibri"/>
              </a:rPr>
              <a:t>=WGS84 +towgs84=0,0,0,0,0,0,0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units</a:t>
            </a:r>
            <a:r>
              <a:rPr lang="pl-PL" i="1" dirty="0" smtClean="0">
                <a:effectLst/>
                <a:latin typeface="Calibri"/>
                <a:cs typeface="Calibri"/>
              </a:rPr>
              <a:t>=m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no_defs</a:t>
            </a:r>
            <a:endParaRPr lang="pl-PL" i="1" dirty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23533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ПРОЕКЦИЯ КАРТЫ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РФ</a:t>
            </a:r>
            <a:r>
              <a:rPr lang="en-US" sz="3200" dirty="0" smtClean="0">
                <a:solidFill>
                  <a:schemeClr val="tx2"/>
                </a:solidFill>
                <a:latin typeface="+mj-lt"/>
                <a:cs typeface="Calibri"/>
              </a:rPr>
              <a:t> </a:t>
            </a:r>
            <a:r>
              <a:rPr lang="ru-RU" sz="3200" dirty="0" smtClean="0">
                <a:solidFill>
                  <a:schemeClr val="tx2"/>
                </a:solidFill>
                <a:latin typeface="+mj-lt"/>
                <a:cs typeface="Calibri"/>
              </a:rPr>
              <a:t>В РАЗЛИЧНЫХ ПРОЕКЦИЯХ</a:t>
            </a:r>
            <a:r>
              <a:rPr lang="ru-RU" sz="3200" b="1" dirty="0" smtClean="0">
                <a:solidFill>
                  <a:schemeClr val="tx2"/>
                </a:solidFill>
                <a:latin typeface="+mj-lt"/>
                <a:cs typeface="Calibri"/>
              </a:rPr>
              <a:t>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212" y="156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alibri"/>
              </a:rPr>
              <a:t>EPSG:4326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468" y="2205567"/>
            <a:ext cx="2249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6C6C73"/>
                </a:solidFill>
                <a:latin typeface="+mj-lt"/>
                <a:cs typeface="Calibri"/>
              </a:rPr>
              <a:t>EPSG:3857</a:t>
            </a:r>
          </a:p>
          <a:p>
            <a:r>
              <a:rPr lang="en-US" sz="3200" dirty="0" smtClean="0">
                <a:solidFill>
                  <a:srgbClr val="6C6C73"/>
                </a:solidFill>
                <a:latin typeface="+mj-lt"/>
                <a:cs typeface="Calibri"/>
              </a:rPr>
              <a:t>(WEB MERCATOR)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132" y="3786807"/>
            <a:ext cx="2249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+mj-lt"/>
                <a:cs typeface="Calibri"/>
              </a:rPr>
              <a:t>ECKERT</a:t>
            </a:r>
            <a:r>
              <a:rPr lang="en-US" sz="3200" dirty="0" smtClean="0">
                <a:solidFill>
                  <a:schemeClr val="accent1"/>
                </a:solidFill>
                <a:latin typeface="+mj-lt"/>
                <a:cs typeface="Calibri"/>
              </a:rPr>
              <a:t> </a:t>
            </a:r>
            <a:r>
              <a:rPr lang="en-US" sz="3200" dirty="0" smtClean="0">
                <a:solidFill>
                  <a:srgbClr val="6C6C73"/>
                </a:solidFill>
                <a:latin typeface="+mj-lt"/>
                <a:cs typeface="Calibri"/>
              </a:rPr>
              <a:t>VI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00" y="1299600"/>
            <a:ext cx="7065940" cy="481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4024" y="4389027"/>
            <a:ext cx="2249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+mj-lt"/>
                <a:cs typeface="Calibri"/>
              </a:rPr>
              <a:t>LAMBERT CONFORMAL</a:t>
            </a:r>
          </a:p>
          <a:p>
            <a:r>
              <a:rPr lang="en-US" sz="3200" dirty="0" smtClean="0">
                <a:solidFill>
                  <a:schemeClr val="accent1"/>
                </a:solidFill>
                <a:latin typeface="+mj-lt"/>
                <a:cs typeface="Calibri"/>
              </a:rPr>
              <a:t>CONIC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5229" y="6175158"/>
            <a:ext cx="7545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i="1" dirty="0" smtClean="0">
                <a:effectLst/>
                <a:latin typeface="Calibri"/>
                <a:cs typeface="Calibri"/>
              </a:rPr>
              <a:t>+</a:t>
            </a:r>
            <a:r>
              <a:rPr lang="pl-PL" i="1" dirty="0" err="1" smtClean="0">
                <a:effectLst/>
                <a:latin typeface="Calibri"/>
                <a:cs typeface="Calibri"/>
              </a:rPr>
              <a:t>proj</a:t>
            </a:r>
            <a:r>
              <a:rPr lang="pl-PL" i="1" dirty="0" smtClean="0">
                <a:effectLst/>
                <a:latin typeface="Calibri"/>
                <a:cs typeface="Calibri"/>
              </a:rPr>
              <a:t>=</a:t>
            </a:r>
            <a:r>
              <a:rPr lang="pl-PL" i="1" dirty="0" err="1" smtClean="0">
                <a:effectLst/>
                <a:latin typeface="Calibri"/>
                <a:cs typeface="Calibri"/>
              </a:rPr>
              <a:t>lcc</a:t>
            </a:r>
            <a:r>
              <a:rPr lang="pl-PL" i="1" dirty="0" smtClean="0">
                <a:effectLst/>
                <a:latin typeface="Calibri"/>
                <a:cs typeface="Calibri"/>
              </a:rPr>
              <a:t> +lat_1=30 +lat_2=62 +lat_0=0 +lon_0=105 +x_0=0 +y_0=0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ellps</a:t>
            </a:r>
            <a:r>
              <a:rPr lang="pl-PL" i="1" dirty="0" smtClean="0">
                <a:effectLst/>
                <a:latin typeface="Calibri"/>
                <a:cs typeface="Calibri"/>
              </a:rPr>
              <a:t>=WGS84 +towgs84=0,0,0,0,0,0,0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units</a:t>
            </a:r>
            <a:r>
              <a:rPr lang="pl-PL" i="1" dirty="0" smtClean="0">
                <a:effectLst/>
                <a:latin typeface="Calibri"/>
                <a:cs typeface="Calibri"/>
              </a:rPr>
              <a:t>=m +</a:t>
            </a:r>
            <a:r>
              <a:rPr lang="pl-PL" i="1" dirty="0" err="1" smtClean="0">
                <a:effectLst/>
                <a:latin typeface="Calibri"/>
                <a:cs typeface="Calibri"/>
              </a:rPr>
              <a:t>no_defs</a:t>
            </a:r>
            <a:endParaRPr lang="pl-PL" i="1" dirty="0" smtClean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4081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228" y="-105840"/>
            <a:ext cx="6781800" cy="523073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cs typeface="Calibri"/>
              </a:rPr>
              <a:t>ИСХОДНЫЕ ДАННЫЕ</a:t>
            </a:r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212" y="765928"/>
            <a:ext cx="8701495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ИСХОДНЫЕ ДАННЫЕ ДЛЯ КАРТООСНОВЫ</a:t>
            </a:r>
            <a:r>
              <a:rPr lang="ru-RU" sz="3200" b="1" dirty="0" smtClean="0">
                <a:solidFill>
                  <a:srgbClr val="303030"/>
                </a:solidFill>
                <a:latin typeface="+mj-lt"/>
                <a:cs typeface="Calibri"/>
              </a:rPr>
              <a:t>: </a:t>
            </a:r>
          </a:p>
          <a:p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Цифровая модель рельефа –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GTOPO30</a:t>
            </a:r>
            <a:endParaRPr lang="ru-RU" sz="2400" b="1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err="1" smtClean="0">
                <a:solidFill>
                  <a:srgbClr val="303030"/>
                </a:solidFill>
                <a:latin typeface="Calibri"/>
                <a:cs typeface="Calibri"/>
              </a:rPr>
              <a:t>Генерализованные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 векторные данные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(гидрография, урбанизированные территории) </a:t>
            </a: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- </a:t>
            </a:r>
            <a:r>
              <a:rPr lang="en-US" sz="2400" b="1" dirty="0" smtClean="0">
                <a:solidFill>
                  <a:srgbClr val="303030"/>
                </a:solidFill>
                <a:latin typeface="Calibri"/>
                <a:cs typeface="Calibri"/>
              </a:rPr>
              <a:t>Natural Earth</a:t>
            </a:r>
            <a:endParaRPr lang="ru-RU" sz="2400" b="1" dirty="0">
              <a:solidFill>
                <a:srgbClr val="303030"/>
              </a:solidFill>
              <a:latin typeface="Calibri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Векторные данные (административное деление, населенные пункты, автомобильные дороги) - </a:t>
            </a:r>
            <a:r>
              <a:rPr lang="en-US" sz="2400" b="1" dirty="0" err="1" smtClean="0">
                <a:solidFill>
                  <a:srgbClr val="303030"/>
                </a:solidFill>
                <a:latin typeface="Calibri"/>
                <a:cs typeface="Calibri"/>
              </a:rPr>
              <a:t>OpenStreetMap</a:t>
            </a:r>
            <a:endParaRPr lang="ru-RU" sz="2400" b="1" dirty="0">
              <a:solidFill>
                <a:srgbClr val="30303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12" y="4384537"/>
            <a:ext cx="8701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303030"/>
                </a:solidFill>
                <a:latin typeface="+mj-lt"/>
                <a:cs typeface="Calibri"/>
              </a:rPr>
              <a:t>ИСХОДНЫЕ ДАННЫЕ ПО ООПТ</a:t>
            </a:r>
            <a:r>
              <a:rPr lang="ru-RU" sz="3200" b="1" dirty="0" smtClean="0">
                <a:solidFill>
                  <a:srgbClr val="303030"/>
                </a:solidFill>
                <a:latin typeface="+mj-lt"/>
                <a:cs typeface="Calibri"/>
              </a:rPr>
              <a:t>: </a:t>
            </a:r>
          </a:p>
          <a:p>
            <a:endParaRPr lang="ru-RU" sz="3200" b="1" dirty="0" smtClean="0">
              <a:solidFill>
                <a:srgbClr val="303030"/>
              </a:solidFill>
              <a:latin typeface="+mj-lt"/>
              <a:cs typeface="Calibri"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400" dirty="0" smtClean="0">
                <a:solidFill>
                  <a:srgbClr val="303030"/>
                </a:solidFill>
                <a:latin typeface="Calibri"/>
                <a:cs typeface="Calibri"/>
              </a:rPr>
              <a:t>GIS-LAB – </a:t>
            </a:r>
            <a:r>
              <a:rPr lang="ru-RU" sz="2400" dirty="0" smtClean="0">
                <a:solidFill>
                  <a:srgbClr val="303030"/>
                </a:solidFill>
                <a:latin typeface="Calibri"/>
                <a:cs typeface="Calibri"/>
              </a:rPr>
              <a:t>слой границ </a:t>
            </a:r>
            <a:r>
              <a:rPr lang="ru-RU" sz="2400" b="1" dirty="0" smtClean="0">
                <a:solidFill>
                  <a:srgbClr val="303030"/>
                </a:solidFill>
                <a:latin typeface="Calibri"/>
                <a:cs typeface="Calibri"/>
              </a:rPr>
              <a:t>ООПТ</a:t>
            </a:r>
            <a:endParaRPr lang="ru-RU" sz="2400" b="1" dirty="0">
              <a:solidFill>
                <a:srgbClr val="30303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4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6152</TotalTime>
  <Words>1878</Words>
  <Application>Microsoft Macintosh PowerPoint</Application>
  <PresentationFormat>On-screen Show (4:3)</PresentationFormat>
  <Paragraphs>297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NewsPrint</vt:lpstr>
      <vt:lpstr>Собираем WEB карту     ООПТ РФ </vt:lpstr>
      <vt:lpstr>ТЕМА КАРТЫ</vt:lpstr>
      <vt:lpstr>МАТЕРИАЛЫ ПРОЕКТА</vt:lpstr>
      <vt:lpstr>ПРОЕКЦИЯ КАРТЫ</vt:lpstr>
      <vt:lpstr>ПРОЕКЦИЯ КАРТЫ</vt:lpstr>
      <vt:lpstr>ПРОЕКЦИЯ КАРТЫ</vt:lpstr>
      <vt:lpstr>ПРОЕКЦИЯ КАРТЫ</vt:lpstr>
      <vt:lpstr>ПРОЕКЦИЯ КАРТЫ</vt:lpstr>
      <vt:lpstr>ИСХОДНЫЕ ДАННЫЕ</vt:lpstr>
      <vt:lpstr>ИНСТРУМЕНТАРИЙ</vt:lpstr>
      <vt:lpstr>ИСХОДНЫЕ ДАННЫЕ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ОБРАБОТКА ДАННЫХ GTOPO</vt:lpstr>
      <vt:lpstr>ИСХОДНЫЕ ДАННЫЕ</vt:lpstr>
      <vt:lpstr>ИМПОРТ ДАННЫХ NATURAL EARTH</vt:lpstr>
      <vt:lpstr>ИСХОДНЫЕ ДАННЫЕ</vt:lpstr>
      <vt:lpstr>ИМПОРТ ДАННЫХ OSM</vt:lpstr>
      <vt:lpstr>ИМПОРТ ДАННЫХ OSM</vt:lpstr>
      <vt:lpstr>ИМПОРТ ДАННЫХ OSM</vt:lpstr>
      <vt:lpstr>ДАННЫЕ ПО ГРАНИЦАМ ООПТ</vt:lpstr>
      <vt:lpstr>ИМПОРТ ГРАНИЦ ООПТ</vt:lpstr>
      <vt:lpstr>ИМПОРТ ГРАНИЦ ООПТ</vt:lpstr>
      <vt:lpstr>ИМПОРТ ДАННЫХ</vt:lpstr>
      <vt:lpstr>СТИЛИЗАЦИЯ ДАННЫХ</vt:lpstr>
      <vt:lpstr>СТИЛИЗАЦИЯ ДАННЫХ</vt:lpstr>
      <vt:lpstr>СТИЛИЗАЦИЯ ДАННЫХ</vt:lpstr>
      <vt:lpstr>СТИЛИЗАЦИЯ ДАННЫХ</vt:lpstr>
      <vt:lpstr>СТИЛИЗАЦИЯ ДАННЫХ</vt:lpstr>
      <vt:lpstr>ПУБЛИКАЦИЯ WEB-СЕРВИСА</vt:lpstr>
      <vt:lpstr>ПУБЛИКАЦИЯ WEB-СЕРВИСА</vt:lpstr>
      <vt:lpstr>ПУБЛИКАЦИЯ WEB-СЕРВИСА</vt:lpstr>
      <vt:lpstr>ПУБЛИКАЦИЯ WEB-СЕРВИСА</vt:lpstr>
      <vt:lpstr>ПУБЛИКАЦИЯ WEB-СЕРВИСА</vt:lpstr>
      <vt:lpstr>ПУБЛИКАЦИЯ WEB-СЕРВИСА</vt:lpstr>
      <vt:lpstr>ПУБЛИКАЦИЯ WEB-СЕРВИСА</vt:lpstr>
      <vt:lpstr>ПУБЛИКАЦИЯ WEB-СЕРВИСА</vt:lpstr>
      <vt:lpstr>СОЗДАНИЕ WEB-СТРАНИЦЫ</vt:lpstr>
      <vt:lpstr>СОЗДАНИЕ WEB-СТРАНИЦЫ</vt:lpstr>
      <vt:lpstr>СОЗДАНИЕ WEB-СТРАНИЦЫ</vt:lpstr>
      <vt:lpstr>СОЗДАНИЕ WEB-СТРАНИЦЫ</vt:lpstr>
      <vt:lpstr>ВОПРОСЫ?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Собираем</dc:title>
  <dc:creator>NN</dc:creator>
  <cp:lastModifiedBy>NN</cp:lastModifiedBy>
  <cp:revision>76</cp:revision>
  <dcterms:created xsi:type="dcterms:W3CDTF">2012-11-12T13:37:19Z</dcterms:created>
  <dcterms:modified xsi:type="dcterms:W3CDTF">2012-11-16T20:31:37Z</dcterms:modified>
</cp:coreProperties>
</file>